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850" r:id="rId3"/>
    <p:sldId id="814" r:id="rId4"/>
    <p:sldId id="819" r:id="rId5"/>
    <p:sldId id="849" r:id="rId6"/>
    <p:sldId id="848" r:id="rId7"/>
    <p:sldId id="845" r:id="rId8"/>
    <p:sldId id="823" r:id="rId9"/>
    <p:sldId id="824" r:id="rId10"/>
    <p:sldId id="826" r:id="rId11"/>
    <p:sldId id="825" r:id="rId12"/>
    <p:sldId id="827" r:id="rId13"/>
    <p:sldId id="831" r:id="rId14"/>
    <p:sldId id="829" r:id="rId15"/>
    <p:sldId id="828" r:id="rId16"/>
    <p:sldId id="835" r:id="rId17"/>
    <p:sldId id="830" r:id="rId18"/>
    <p:sldId id="832" r:id="rId19"/>
    <p:sldId id="838" r:id="rId20"/>
    <p:sldId id="833" r:id="rId21"/>
    <p:sldId id="791" r:id="rId22"/>
    <p:sldId id="834" r:id="rId23"/>
    <p:sldId id="836" r:id="rId24"/>
    <p:sldId id="851" r:id="rId25"/>
    <p:sldId id="816" r:id="rId26"/>
    <p:sldId id="820" r:id="rId27"/>
    <p:sldId id="821" r:id="rId28"/>
    <p:sldId id="822" r:id="rId29"/>
    <p:sldId id="841" r:id="rId30"/>
    <p:sldId id="837" r:id="rId31"/>
    <p:sldId id="839" r:id="rId32"/>
    <p:sldId id="840" r:id="rId33"/>
    <p:sldId id="844" r:id="rId34"/>
    <p:sldId id="843" r:id="rId35"/>
    <p:sldId id="842" r:id="rId36"/>
    <p:sldId id="847" r:id="rId37"/>
    <p:sldId id="846"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BC0F1-5933-1109-1E75-B6F394C1E4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G"/>
          </a:p>
        </p:txBody>
      </p:sp>
      <p:sp>
        <p:nvSpPr>
          <p:cNvPr id="3" name="Subtitle 2">
            <a:extLst>
              <a:ext uri="{FF2B5EF4-FFF2-40B4-BE49-F238E27FC236}">
                <a16:creationId xmlns:a16="http://schemas.microsoft.com/office/drawing/2014/main" id="{9EE2F202-7DFE-24F0-C9D6-7C363C74F8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G"/>
          </a:p>
        </p:txBody>
      </p:sp>
      <p:sp>
        <p:nvSpPr>
          <p:cNvPr id="4" name="Date Placeholder 3">
            <a:extLst>
              <a:ext uri="{FF2B5EF4-FFF2-40B4-BE49-F238E27FC236}">
                <a16:creationId xmlns:a16="http://schemas.microsoft.com/office/drawing/2014/main" id="{6FDCD3F6-91DE-F3E8-1239-DE21A71A4541}"/>
              </a:ext>
            </a:extLst>
          </p:cNvPr>
          <p:cNvSpPr>
            <a:spLocks noGrp="1"/>
          </p:cNvSpPr>
          <p:nvPr>
            <p:ph type="dt" sz="half" idx="10"/>
          </p:nvPr>
        </p:nvSpPr>
        <p:spPr/>
        <p:txBody>
          <a:bodyPr/>
          <a:lstStyle/>
          <a:p>
            <a:fld id="{DBFE39FD-2CBE-4D0F-A442-6BB085B3D74E}" type="datetimeFigureOut">
              <a:rPr lang="en-SG" smtClean="0"/>
              <a:t>5/10/2022</a:t>
            </a:fld>
            <a:endParaRPr lang="en-SG"/>
          </a:p>
        </p:txBody>
      </p:sp>
      <p:sp>
        <p:nvSpPr>
          <p:cNvPr id="5" name="Footer Placeholder 4">
            <a:extLst>
              <a:ext uri="{FF2B5EF4-FFF2-40B4-BE49-F238E27FC236}">
                <a16:creationId xmlns:a16="http://schemas.microsoft.com/office/drawing/2014/main" id="{272CF76E-2A50-AA4B-94DC-9DA4B1FDF8F0}"/>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3EABD963-D609-C025-8D10-54DB7DDCB5AC}"/>
              </a:ext>
            </a:extLst>
          </p:cNvPr>
          <p:cNvSpPr>
            <a:spLocks noGrp="1"/>
          </p:cNvSpPr>
          <p:nvPr>
            <p:ph type="sldNum" sz="quarter" idx="12"/>
          </p:nvPr>
        </p:nvSpPr>
        <p:spPr/>
        <p:txBody>
          <a:bodyPr/>
          <a:lstStyle/>
          <a:p>
            <a:fld id="{565F6192-E8B0-4113-A452-AE7E63584746}" type="slidenum">
              <a:rPr lang="en-SG" smtClean="0"/>
              <a:t>‹#›</a:t>
            </a:fld>
            <a:endParaRPr lang="en-SG"/>
          </a:p>
        </p:txBody>
      </p:sp>
    </p:spTree>
    <p:extLst>
      <p:ext uri="{BB962C8B-B14F-4D97-AF65-F5344CB8AC3E}">
        <p14:creationId xmlns:p14="http://schemas.microsoft.com/office/powerpoint/2010/main" val="371445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D951E-E46B-DEFD-7808-D052565338C5}"/>
              </a:ext>
            </a:extLst>
          </p:cNvPr>
          <p:cNvSpPr>
            <a:spLocks noGrp="1"/>
          </p:cNvSpPr>
          <p:nvPr>
            <p:ph type="title"/>
          </p:nvPr>
        </p:nvSpPr>
        <p:spPr/>
        <p:txBody>
          <a:bodyPr/>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970F6468-E1C8-DF16-C19A-D91683BF62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988A909D-7992-70DC-5A7D-33241A7896A5}"/>
              </a:ext>
            </a:extLst>
          </p:cNvPr>
          <p:cNvSpPr>
            <a:spLocks noGrp="1"/>
          </p:cNvSpPr>
          <p:nvPr>
            <p:ph type="dt" sz="half" idx="10"/>
          </p:nvPr>
        </p:nvSpPr>
        <p:spPr/>
        <p:txBody>
          <a:bodyPr/>
          <a:lstStyle/>
          <a:p>
            <a:fld id="{DBFE39FD-2CBE-4D0F-A442-6BB085B3D74E}" type="datetimeFigureOut">
              <a:rPr lang="en-SG" smtClean="0"/>
              <a:t>5/10/2022</a:t>
            </a:fld>
            <a:endParaRPr lang="en-SG"/>
          </a:p>
        </p:txBody>
      </p:sp>
      <p:sp>
        <p:nvSpPr>
          <p:cNvPr id="5" name="Footer Placeholder 4">
            <a:extLst>
              <a:ext uri="{FF2B5EF4-FFF2-40B4-BE49-F238E27FC236}">
                <a16:creationId xmlns:a16="http://schemas.microsoft.com/office/drawing/2014/main" id="{B21567BB-90C1-3C43-BE46-B74524C188D7}"/>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2C0498ED-B5D6-AF02-F7AB-8DB702A01BEA}"/>
              </a:ext>
            </a:extLst>
          </p:cNvPr>
          <p:cNvSpPr>
            <a:spLocks noGrp="1"/>
          </p:cNvSpPr>
          <p:nvPr>
            <p:ph type="sldNum" sz="quarter" idx="12"/>
          </p:nvPr>
        </p:nvSpPr>
        <p:spPr/>
        <p:txBody>
          <a:bodyPr/>
          <a:lstStyle/>
          <a:p>
            <a:fld id="{565F6192-E8B0-4113-A452-AE7E63584746}" type="slidenum">
              <a:rPr lang="en-SG" smtClean="0"/>
              <a:t>‹#›</a:t>
            </a:fld>
            <a:endParaRPr lang="en-SG"/>
          </a:p>
        </p:txBody>
      </p:sp>
    </p:spTree>
    <p:extLst>
      <p:ext uri="{BB962C8B-B14F-4D97-AF65-F5344CB8AC3E}">
        <p14:creationId xmlns:p14="http://schemas.microsoft.com/office/powerpoint/2010/main" val="4065613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7B2C55-0A06-0A15-BC26-19B1DD46A0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37DF2457-7C23-B583-B076-AE23C4ECA7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2D5B5A49-CB2D-2A40-5F06-AF2478953AF3}"/>
              </a:ext>
            </a:extLst>
          </p:cNvPr>
          <p:cNvSpPr>
            <a:spLocks noGrp="1"/>
          </p:cNvSpPr>
          <p:nvPr>
            <p:ph type="dt" sz="half" idx="10"/>
          </p:nvPr>
        </p:nvSpPr>
        <p:spPr/>
        <p:txBody>
          <a:bodyPr/>
          <a:lstStyle/>
          <a:p>
            <a:fld id="{DBFE39FD-2CBE-4D0F-A442-6BB085B3D74E}" type="datetimeFigureOut">
              <a:rPr lang="en-SG" smtClean="0"/>
              <a:t>5/10/2022</a:t>
            </a:fld>
            <a:endParaRPr lang="en-SG"/>
          </a:p>
        </p:txBody>
      </p:sp>
      <p:sp>
        <p:nvSpPr>
          <p:cNvPr id="5" name="Footer Placeholder 4">
            <a:extLst>
              <a:ext uri="{FF2B5EF4-FFF2-40B4-BE49-F238E27FC236}">
                <a16:creationId xmlns:a16="http://schemas.microsoft.com/office/drawing/2014/main" id="{2E03B1A0-B41F-18D9-2BFB-7692A920F5D0}"/>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62CCBF50-8604-D832-0A56-086F97453AC0}"/>
              </a:ext>
            </a:extLst>
          </p:cNvPr>
          <p:cNvSpPr>
            <a:spLocks noGrp="1"/>
          </p:cNvSpPr>
          <p:nvPr>
            <p:ph type="sldNum" sz="quarter" idx="12"/>
          </p:nvPr>
        </p:nvSpPr>
        <p:spPr/>
        <p:txBody>
          <a:bodyPr/>
          <a:lstStyle/>
          <a:p>
            <a:fld id="{565F6192-E8B0-4113-A452-AE7E63584746}" type="slidenum">
              <a:rPr lang="en-SG" smtClean="0"/>
              <a:t>‹#›</a:t>
            </a:fld>
            <a:endParaRPr lang="en-SG"/>
          </a:p>
        </p:txBody>
      </p:sp>
    </p:spTree>
    <p:extLst>
      <p:ext uri="{BB962C8B-B14F-4D97-AF65-F5344CB8AC3E}">
        <p14:creationId xmlns:p14="http://schemas.microsoft.com/office/powerpoint/2010/main" val="4102135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44DE2-336B-9AE5-70C7-82F8833A4987}"/>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B47C95F9-2D93-4134-E9C1-6267AF2C07A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DD35EA1D-F258-7591-4BEA-46AA22E448FE}"/>
              </a:ext>
            </a:extLst>
          </p:cNvPr>
          <p:cNvSpPr>
            <a:spLocks noGrp="1"/>
          </p:cNvSpPr>
          <p:nvPr>
            <p:ph type="dt" sz="half" idx="10"/>
          </p:nvPr>
        </p:nvSpPr>
        <p:spPr/>
        <p:txBody>
          <a:bodyPr/>
          <a:lstStyle/>
          <a:p>
            <a:fld id="{DBFE39FD-2CBE-4D0F-A442-6BB085B3D74E}" type="datetimeFigureOut">
              <a:rPr lang="en-SG" smtClean="0"/>
              <a:t>5/10/2022</a:t>
            </a:fld>
            <a:endParaRPr lang="en-SG"/>
          </a:p>
        </p:txBody>
      </p:sp>
      <p:sp>
        <p:nvSpPr>
          <p:cNvPr id="5" name="Footer Placeholder 4">
            <a:extLst>
              <a:ext uri="{FF2B5EF4-FFF2-40B4-BE49-F238E27FC236}">
                <a16:creationId xmlns:a16="http://schemas.microsoft.com/office/drawing/2014/main" id="{F43656F1-4D0E-A673-793D-08559837C0DE}"/>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1312CD7A-406F-A645-CBC2-ED7C93CC0814}"/>
              </a:ext>
            </a:extLst>
          </p:cNvPr>
          <p:cNvSpPr>
            <a:spLocks noGrp="1"/>
          </p:cNvSpPr>
          <p:nvPr>
            <p:ph type="sldNum" sz="quarter" idx="12"/>
          </p:nvPr>
        </p:nvSpPr>
        <p:spPr/>
        <p:txBody>
          <a:bodyPr/>
          <a:lstStyle/>
          <a:p>
            <a:fld id="{565F6192-E8B0-4113-A452-AE7E63584746}" type="slidenum">
              <a:rPr lang="en-SG" smtClean="0"/>
              <a:t>‹#›</a:t>
            </a:fld>
            <a:endParaRPr lang="en-SG"/>
          </a:p>
        </p:txBody>
      </p:sp>
    </p:spTree>
    <p:extLst>
      <p:ext uri="{BB962C8B-B14F-4D97-AF65-F5344CB8AC3E}">
        <p14:creationId xmlns:p14="http://schemas.microsoft.com/office/powerpoint/2010/main" val="2607798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5A429-AD10-C593-6AFD-07E84556369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SG"/>
          </a:p>
        </p:txBody>
      </p:sp>
      <p:sp>
        <p:nvSpPr>
          <p:cNvPr id="3" name="Text Placeholder 2">
            <a:extLst>
              <a:ext uri="{FF2B5EF4-FFF2-40B4-BE49-F238E27FC236}">
                <a16:creationId xmlns:a16="http://schemas.microsoft.com/office/drawing/2014/main" id="{F939900B-B3F4-E640-0520-E464627F31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3303A4-3C10-B446-1A1C-2EB9A3CAB2E8}"/>
              </a:ext>
            </a:extLst>
          </p:cNvPr>
          <p:cNvSpPr>
            <a:spLocks noGrp="1"/>
          </p:cNvSpPr>
          <p:nvPr>
            <p:ph type="dt" sz="half" idx="10"/>
          </p:nvPr>
        </p:nvSpPr>
        <p:spPr/>
        <p:txBody>
          <a:bodyPr/>
          <a:lstStyle/>
          <a:p>
            <a:fld id="{DBFE39FD-2CBE-4D0F-A442-6BB085B3D74E}" type="datetimeFigureOut">
              <a:rPr lang="en-SG" smtClean="0"/>
              <a:t>5/10/2022</a:t>
            </a:fld>
            <a:endParaRPr lang="en-SG"/>
          </a:p>
        </p:txBody>
      </p:sp>
      <p:sp>
        <p:nvSpPr>
          <p:cNvPr id="5" name="Footer Placeholder 4">
            <a:extLst>
              <a:ext uri="{FF2B5EF4-FFF2-40B4-BE49-F238E27FC236}">
                <a16:creationId xmlns:a16="http://schemas.microsoft.com/office/drawing/2014/main" id="{E33EA807-BC35-990A-BAA3-F03013D830B7}"/>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2F25CC30-1A49-A041-D919-66E91F07E848}"/>
              </a:ext>
            </a:extLst>
          </p:cNvPr>
          <p:cNvSpPr>
            <a:spLocks noGrp="1"/>
          </p:cNvSpPr>
          <p:nvPr>
            <p:ph type="sldNum" sz="quarter" idx="12"/>
          </p:nvPr>
        </p:nvSpPr>
        <p:spPr/>
        <p:txBody>
          <a:bodyPr/>
          <a:lstStyle/>
          <a:p>
            <a:fld id="{565F6192-E8B0-4113-A452-AE7E63584746}" type="slidenum">
              <a:rPr lang="en-SG" smtClean="0"/>
              <a:t>‹#›</a:t>
            </a:fld>
            <a:endParaRPr lang="en-SG"/>
          </a:p>
        </p:txBody>
      </p:sp>
    </p:spTree>
    <p:extLst>
      <p:ext uri="{BB962C8B-B14F-4D97-AF65-F5344CB8AC3E}">
        <p14:creationId xmlns:p14="http://schemas.microsoft.com/office/powerpoint/2010/main" val="321639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F1613-08F0-3896-6388-B52E956465FF}"/>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A9301A2B-D8EF-BA3D-EFF0-2BF00394595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a:extLst>
              <a:ext uri="{FF2B5EF4-FFF2-40B4-BE49-F238E27FC236}">
                <a16:creationId xmlns:a16="http://schemas.microsoft.com/office/drawing/2014/main" id="{5CA0AA27-463B-026F-CF38-1626574603F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a:extLst>
              <a:ext uri="{FF2B5EF4-FFF2-40B4-BE49-F238E27FC236}">
                <a16:creationId xmlns:a16="http://schemas.microsoft.com/office/drawing/2014/main" id="{6E806373-9F92-749C-752D-95DE335F91C1}"/>
              </a:ext>
            </a:extLst>
          </p:cNvPr>
          <p:cNvSpPr>
            <a:spLocks noGrp="1"/>
          </p:cNvSpPr>
          <p:nvPr>
            <p:ph type="dt" sz="half" idx="10"/>
          </p:nvPr>
        </p:nvSpPr>
        <p:spPr/>
        <p:txBody>
          <a:bodyPr/>
          <a:lstStyle/>
          <a:p>
            <a:fld id="{DBFE39FD-2CBE-4D0F-A442-6BB085B3D74E}" type="datetimeFigureOut">
              <a:rPr lang="en-SG" smtClean="0"/>
              <a:t>5/10/2022</a:t>
            </a:fld>
            <a:endParaRPr lang="en-SG"/>
          </a:p>
        </p:txBody>
      </p:sp>
      <p:sp>
        <p:nvSpPr>
          <p:cNvPr id="6" name="Footer Placeholder 5">
            <a:extLst>
              <a:ext uri="{FF2B5EF4-FFF2-40B4-BE49-F238E27FC236}">
                <a16:creationId xmlns:a16="http://schemas.microsoft.com/office/drawing/2014/main" id="{6FBDF80F-2C39-DEBB-9F23-7871026F2554}"/>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872AFB47-78DA-A085-2EE0-BCFC5D2AB090}"/>
              </a:ext>
            </a:extLst>
          </p:cNvPr>
          <p:cNvSpPr>
            <a:spLocks noGrp="1"/>
          </p:cNvSpPr>
          <p:nvPr>
            <p:ph type="sldNum" sz="quarter" idx="12"/>
          </p:nvPr>
        </p:nvSpPr>
        <p:spPr/>
        <p:txBody>
          <a:bodyPr/>
          <a:lstStyle/>
          <a:p>
            <a:fld id="{565F6192-E8B0-4113-A452-AE7E63584746}" type="slidenum">
              <a:rPr lang="en-SG" smtClean="0"/>
              <a:t>‹#›</a:t>
            </a:fld>
            <a:endParaRPr lang="en-SG"/>
          </a:p>
        </p:txBody>
      </p:sp>
    </p:spTree>
    <p:extLst>
      <p:ext uri="{BB962C8B-B14F-4D97-AF65-F5344CB8AC3E}">
        <p14:creationId xmlns:p14="http://schemas.microsoft.com/office/powerpoint/2010/main" val="2950136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5EFBB-49B8-DCC7-3323-438FC41C7A7B}"/>
              </a:ext>
            </a:extLst>
          </p:cNvPr>
          <p:cNvSpPr>
            <a:spLocks noGrp="1"/>
          </p:cNvSpPr>
          <p:nvPr>
            <p:ph type="title"/>
          </p:nvPr>
        </p:nvSpPr>
        <p:spPr>
          <a:xfrm>
            <a:off x="839788" y="365125"/>
            <a:ext cx="10515600" cy="1325563"/>
          </a:xfrm>
        </p:spPr>
        <p:txBody>
          <a:bodyPr/>
          <a:lstStyle/>
          <a:p>
            <a:r>
              <a:rPr lang="en-US"/>
              <a:t>Click to edit Master title style</a:t>
            </a:r>
            <a:endParaRPr lang="en-SG"/>
          </a:p>
        </p:txBody>
      </p:sp>
      <p:sp>
        <p:nvSpPr>
          <p:cNvPr id="3" name="Text Placeholder 2">
            <a:extLst>
              <a:ext uri="{FF2B5EF4-FFF2-40B4-BE49-F238E27FC236}">
                <a16:creationId xmlns:a16="http://schemas.microsoft.com/office/drawing/2014/main" id="{444D2BFC-0D4E-9EAD-4DBB-1CCF6FEC36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ED1FE0D-65BB-CD9C-BBFA-67ED316C96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a:extLst>
              <a:ext uri="{FF2B5EF4-FFF2-40B4-BE49-F238E27FC236}">
                <a16:creationId xmlns:a16="http://schemas.microsoft.com/office/drawing/2014/main" id="{39B2821C-4419-F403-F2C6-1A081E2D2F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491F66-5812-70CD-070A-CBBFA3471F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a:extLst>
              <a:ext uri="{FF2B5EF4-FFF2-40B4-BE49-F238E27FC236}">
                <a16:creationId xmlns:a16="http://schemas.microsoft.com/office/drawing/2014/main" id="{50DD8A4D-441A-36D7-1A0F-9EA7148B9DD2}"/>
              </a:ext>
            </a:extLst>
          </p:cNvPr>
          <p:cNvSpPr>
            <a:spLocks noGrp="1"/>
          </p:cNvSpPr>
          <p:nvPr>
            <p:ph type="dt" sz="half" idx="10"/>
          </p:nvPr>
        </p:nvSpPr>
        <p:spPr/>
        <p:txBody>
          <a:bodyPr/>
          <a:lstStyle/>
          <a:p>
            <a:fld id="{DBFE39FD-2CBE-4D0F-A442-6BB085B3D74E}" type="datetimeFigureOut">
              <a:rPr lang="en-SG" smtClean="0"/>
              <a:t>5/10/2022</a:t>
            </a:fld>
            <a:endParaRPr lang="en-SG"/>
          </a:p>
        </p:txBody>
      </p:sp>
      <p:sp>
        <p:nvSpPr>
          <p:cNvPr id="8" name="Footer Placeholder 7">
            <a:extLst>
              <a:ext uri="{FF2B5EF4-FFF2-40B4-BE49-F238E27FC236}">
                <a16:creationId xmlns:a16="http://schemas.microsoft.com/office/drawing/2014/main" id="{B70BA969-79D7-7B07-F8AA-701E56C93AAA}"/>
              </a:ext>
            </a:extLst>
          </p:cNvPr>
          <p:cNvSpPr>
            <a:spLocks noGrp="1"/>
          </p:cNvSpPr>
          <p:nvPr>
            <p:ph type="ftr" sz="quarter" idx="11"/>
          </p:nvPr>
        </p:nvSpPr>
        <p:spPr/>
        <p:txBody>
          <a:bodyPr/>
          <a:lstStyle/>
          <a:p>
            <a:endParaRPr lang="en-SG"/>
          </a:p>
        </p:txBody>
      </p:sp>
      <p:sp>
        <p:nvSpPr>
          <p:cNvPr id="9" name="Slide Number Placeholder 8">
            <a:extLst>
              <a:ext uri="{FF2B5EF4-FFF2-40B4-BE49-F238E27FC236}">
                <a16:creationId xmlns:a16="http://schemas.microsoft.com/office/drawing/2014/main" id="{F2F6A2A5-5EF0-FF61-33DE-E96E00577C1C}"/>
              </a:ext>
            </a:extLst>
          </p:cNvPr>
          <p:cNvSpPr>
            <a:spLocks noGrp="1"/>
          </p:cNvSpPr>
          <p:nvPr>
            <p:ph type="sldNum" sz="quarter" idx="12"/>
          </p:nvPr>
        </p:nvSpPr>
        <p:spPr/>
        <p:txBody>
          <a:bodyPr/>
          <a:lstStyle/>
          <a:p>
            <a:fld id="{565F6192-E8B0-4113-A452-AE7E63584746}" type="slidenum">
              <a:rPr lang="en-SG" smtClean="0"/>
              <a:t>‹#›</a:t>
            </a:fld>
            <a:endParaRPr lang="en-SG"/>
          </a:p>
        </p:txBody>
      </p:sp>
    </p:spTree>
    <p:extLst>
      <p:ext uri="{BB962C8B-B14F-4D97-AF65-F5344CB8AC3E}">
        <p14:creationId xmlns:p14="http://schemas.microsoft.com/office/powerpoint/2010/main" val="2544102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C266D-A9C4-5F96-0760-498595D223AC}"/>
              </a:ext>
            </a:extLst>
          </p:cNvPr>
          <p:cNvSpPr>
            <a:spLocks noGrp="1"/>
          </p:cNvSpPr>
          <p:nvPr>
            <p:ph type="title"/>
          </p:nvPr>
        </p:nvSpPr>
        <p:spPr/>
        <p:txBody>
          <a:bodyPr/>
          <a:lstStyle/>
          <a:p>
            <a:r>
              <a:rPr lang="en-US"/>
              <a:t>Click to edit Master title style</a:t>
            </a:r>
            <a:endParaRPr lang="en-SG"/>
          </a:p>
        </p:txBody>
      </p:sp>
      <p:sp>
        <p:nvSpPr>
          <p:cNvPr id="3" name="Date Placeholder 2">
            <a:extLst>
              <a:ext uri="{FF2B5EF4-FFF2-40B4-BE49-F238E27FC236}">
                <a16:creationId xmlns:a16="http://schemas.microsoft.com/office/drawing/2014/main" id="{6B9A26EE-2EB9-18EA-B733-CC447806231F}"/>
              </a:ext>
            </a:extLst>
          </p:cNvPr>
          <p:cNvSpPr>
            <a:spLocks noGrp="1"/>
          </p:cNvSpPr>
          <p:nvPr>
            <p:ph type="dt" sz="half" idx="10"/>
          </p:nvPr>
        </p:nvSpPr>
        <p:spPr/>
        <p:txBody>
          <a:bodyPr/>
          <a:lstStyle/>
          <a:p>
            <a:fld id="{DBFE39FD-2CBE-4D0F-A442-6BB085B3D74E}" type="datetimeFigureOut">
              <a:rPr lang="en-SG" smtClean="0"/>
              <a:t>5/10/2022</a:t>
            </a:fld>
            <a:endParaRPr lang="en-SG"/>
          </a:p>
        </p:txBody>
      </p:sp>
      <p:sp>
        <p:nvSpPr>
          <p:cNvPr id="4" name="Footer Placeholder 3">
            <a:extLst>
              <a:ext uri="{FF2B5EF4-FFF2-40B4-BE49-F238E27FC236}">
                <a16:creationId xmlns:a16="http://schemas.microsoft.com/office/drawing/2014/main" id="{0EF91D69-A460-7CA9-9599-5E5998B2A62D}"/>
              </a:ext>
            </a:extLst>
          </p:cNvPr>
          <p:cNvSpPr>
            <a:spLocks noGrp="1"/>
          </p:cNvSpPr>
          <p:nvPr>
            <p:ph type="ftr" sz="quarter" idx="11"/>
          </p:nvPr>
        </p:nvSpPr>
        <p:spPr/>
        <p:txBody>
          <a:bodyPr/>
          <a:lstStyle/>
          <a:p>
            <a:endParaRPr lang="en-SG"/>
          </a:p>
        </p:txBody>
      </p:sp>
      <p:sp>
        <p:nvSpPr>
          <p:cNvPr id="5" name="Slide Number Placeholder 4">
            <a:extLst>
              <a:ext uri="{FF2B5EF4-FFF2-40B4-BE49-F238E27FC236}">
                <a16:creationId xmlns:a16="http://schemas.microsoft.com/office/drawing/2014/main" id="{BD29EDCB-C3D8-5181-2972-778527F6A02D}"/>
              </a:ext>
            </a:extLst>
          </p:cNvPr>
          <p:cNvSpPr>
            <a:spLocks noGrp="1"/>
          </p:cNvSpPr>
          <p:nvPr>
            <p:ph type="sldNum" sz="quarter" idx="12"/>
          </p:nvPr>
        </p:nvSpPr>
        <p:spPr/>
        <p:txBody>
          <a:bodyPr/>
          <a:lstStyle/>
          <a:p>
            <a:fld id="{565F6192-E8B0-4113-A452-AE7E63584746}" type="slidenum">
              <a:rPr lang="en-SG" smtClean="0"/>
              <a:t>‹#›</a:t>
            </a:fld>
            <a:endParaRPr lang="en-SG"/>
          </a:p>
        </p:txBody>
      </p:sp>
    </p:spTree>
    <p:extLst>
      <p:ext uri="{BB962C8B-B14F-4D97-AF65-F5344CB8AC3E}">
        <p14:creationId xmlns:p14="http://schemas.microsoft.com/office/powerpoint/2010/main" val="1213252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096476-3257-C024-78AC-6AF4A02EA3E9}"/>
              </a:ext>
            </a:extLst>
          </p:cNvPr>
          <p:cNvSpPr>
            <a:spLocks noGrp="1"/>
          </p:cNvSpPr>
          <p:nvPr>
            <p:ph type="dt" sz="half" idx="10"/>
          </p:nvPr>
        </p:nvSpPr>
        <p:spPr/>
        <p:txBody>
          <a:bodyPr/>
          <a:lstStyle/>
          <a:p>
            <a:fld id="{DBFE39FD-2CBE-4D0F-A442-6BB085B3D74E}" type="datetimeFigureOut">
              <a:rPr lang="en-SG" smtClean="0"/>
              <a:t>5/10/2022</a:t>
            </a:fld>
            <a:endParaRPr lang="en-SG"/>
          </a:p>
        </p:txBody>
      </p:sp>
      <p:sp>
        <p:nvSpPr>
          <p:cNvPr id="3" name="Footer Placeholder 2">
            <a:extLst>
              <a:ext uri="{FF2B5EF4-FFF2-40B4-BE49-F238E27FC236}">
                <a16:creationId xmlns:a16="http://schemas.microsoft.com/office/drawing/2014/main" id="{B185E982-D7BC-3352-4CAC-E110B1CB8544}"/>
              </a:ext>
            </a:extLst>
          </p:cNvPr>
          <p:cNvSpPr>
            <a:spLocks noGrp="1"/>
          </p:cNvSpPr>
          <p:nvPr>
            <p:ph type="ftr" sz="quarter" idx="11"/>
          </p:nvPr>
        </p:nvSpPr>
        <p:spPr/>
        <p:txBody>
          <a:bodyPr/>
          <a:lstStyle/>
          <a:p>
            <a:endParaRPr lang="en-SG"/>
          </a:p>
        </p:txBody>
      </p:sp>
      <p:sp>
        <p:nvSpPr>
          <p:cNvPr id="4" name="Slide Number Placeholder 3">
            <a:extLst>
              <a:ext uri="{FF2B5EF4-FFF2-40B4-BE49-F238E27FC236}">
                <a16:creationId xmlns:a16="http://schemas.microsoft.com/office/drawing/2014/main" id="{A1420975-D648-91DE-ED3A-1B70EEA0B0D2}"/>
              </a:ext>
            </a:extLst>
          </p:cNvPr>
          <p:cNvSpPr>
            <a:spLocks noGrp="1"/>
          </p:cNvSpPr>
          <p:nvPr>
            <p:ph type="sldNum" sz="quarter" idx="12"/>
          </p:nvPr>
        </p:nvSpPr>
        <p:spPr/>
        <p:txBody>
          <a:bodyPr/>
          <a:lstStyle/>
          <a:p>
            <a:fld id="{565F6192-E8B0-4113-A452-AE7E63584746}" type="slidenum">
              <a:rPr lang="en-SG" smtClean="0"/>
              <a:t>‹#›</a:t>
            </a:fld>
            <a:endParaRPr lang="en-SG"/>
          </a:p>
        </p:txBody>
      </p:sp>
    </p:spTree>
    <p:extLst>
      <p:ext uri="{BB962C8B-B14F-4D97-AF65-F5344CB8AC3E}">
        <p14:creationId xmlns:p14="http://schemas.microsoft.com/office/powerpoint/2010/main" val="2331709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C7FDD-DA5A-6464-D763-B11F0486BA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Content Placeholder 2">
            <a:extLst>
              <a:ext uri="{FF2B5EF4-FFF2-40B4-BE49-F238E27FC236}">
                <a16:creationId xmlns:a16="http://schemas.microsoft.com/office/drawing/2014/main" id="{432E55BB-3DDB-1320-3B18-CC1B068610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a:extLst>
              <a:ext uri="{FF2B5EF4-FFF2-40B4-BE49-F238E27FC236}">
                <a16:creationId xmlns:a16="http://schemas.microsoft.com/office/drawing/2014/main" id="{1ADAD78E-0C1B-6B43-153B-92F6067DBF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736A95-950C-FB3C-EA12-5A6798D2F3DA}"/>
              </a:ext>
            </a:extLst>
          </p:cNvPr>
          <p:cNvSpPr>
            <a:spLocks noGrp="1"/>
          </p:cNvSpPr>
          <p:nvPr>
            <p:ph type="dt" sz="half" idx="10"/>
          </p:nvPr>
        </p:nvSpPr>
        <p:spPr/>
        <p:txBody>
          <a:bodyPr/>
          <a:lstStyle/>
          <a:p>
            <a:fld id="{DBFE39FD-2CBE-4D0F-A442-6BB085B3D74E}" type="datetimeFigureOut">
              <a:rPr lang="en-SG" smtClean="0"/>
              <a:t>5/10/2022</a:t>
            </a:fld>
            <a:endParaRPr lang="en-SG"/>
          </a:p>
        </p:txBody>
      </p:sp>
      <p:sp>
        <p:nvSpPr>
          <p:cNvPr id="6" name="Footer Placeholder 5">
            <a:extLst>
              <a:ext uri="{FF2B5EF4-FFF2-40B4-BE49-F238E27FC236}">
                <a16:creationId xmlns:a16="http://schemas.microsoft.com/office/drawing/2014/main" id="{1C6AB29C-CD86-46B7-341C-75051DAE7C65}"/>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2E4E294B-69BB-C492-D7F8-92B5B35D31E9}"/>
              </a:ext>
            </a:extLst>
          </p:cNvPr>
          <p:cNvSpPr>
            <a:spLocks noGrp="1"/>
          </p:cNvSpPr>
          <p:nvPr>
            <p:ph type="sldNum" sz="quarter" idx="12"/>
          </p:nvPr>
        </p:nvSpPr>
        <p:spPr/>
        <p:txBody>
          <a:bodyPr/>
          <a:lstStyle/>
          <a:p>
            <a:fld id="{565F6192-E8B0-4113-A452-AE7E63584746}" type="slidenum">
              <a:rPr lang="en-SG" smtClean="0"/>
              <a:t>‹#›</a:t>
            </a:fld>
            <a:endParaRPr lang="en-SG"/>
          </a:p>
        </p:txBody>
      </p:sp>
    </p:spTree>
    <p:extLst>
      <p:ext uri="{BB962C8B-B14F-4D97-AF65-F5344CB8AC3E}">
        <p14:creationId xmlns:p14="http://schemas.microsoft.com/office/powerpoint/2010/main" val="3939906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4B4E8-ED62-5CA2-4C05-1A1A276B6E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Picture Placeholder 2">
            <a:extLst>
              <a:ext uri="{FF2B5EF4-FFF2-40B4-BE49-F238E27FC236}">
                <a16:creationId xmlns:a16="http://schemas.microsoft.com/office/drawing/2014/main" id="{8C391947-24FE-3F6C-4873-6ECE13BD52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a:extLst>
              <a:ext uri="{FF2B5EF4-FFF2-40B4-BE49-F238E27FC236}">
                <a16:creationId xmlns:a16="http://schemas.microsoft.com/office/drawing/2014/main" id="{8C477577-FF64-1B0F-7A25-7640E462FF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DE335C-A413-2921-E077-AA302201497F}"/>
              </a:ext>
            </a:extLst>
          </p:cNvPr>
          <p:cNvSpPr>
            <a:spLocks noGrp="1"/>
          </p:cNvSpPr>
          <p:nvPr>
            <p:ph type="dt" sz="half" idx="10"/>
          </p:nvPr>
        </p:nvSpPr>
        <p:spPr/>
        <p:txBody>
          <a:bodyPr/>
          <a:lstStyle/>
          <a:p>
            <a:fld id="{DBFE39FD-2CBE-4D0F-A442-6BB085B3D74E}" type="datetimeFigureOut">
              <a:rPr lang="en-SG" smtClean="0"/>
              <a:t>5/10/2022</a:t>
            </a:fld>
            <a:endParaRPr lang="en-SG"/>
          </a:p>
        </p:txBody>
      </p:sp>
      <p:sp>
        <p:nvSpPr>
          <p:cNvPr id="6" name="Footer Placeholder 5">
            <a:extLst>
              <a:ext uri="{FF2B5EF4-FFF2-40B4-BE49-F238E27FC236}">
                <a16:creationId xmlns:a16="http://schemas.microsoft.com/office/drawing/2014/main" id="{AB9283AA-7C51-B948-DFAB-FC12154296E3}"/>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0F8BBF35-93C6-3035-25A2-51C2876F4053}"/>
              </a:ext>
            </a:extLst>
          </p:cNvPr>
          <p:cNvSpPr>
            <a:spLocks noGrp="1"/>
          </p:cNvSpPr>
          <p:nvPr>
            <p:ph type="sldNum" sz="quarter" idx="12"/>
          </p:nvPr>
        </p:nvSpPr>
        <p:spPr/>
        <p:txBody>
          <a:bodyPr/>
          <a:lstStyle/>
          <a:p>
            <a:fld id="{565F6192-E8B0-4113-A452-AE7E63584746}" type="slidenum">
              <a:rPr lang="en-SG" smtClean="0"/>
              <a:t>‹#›</a:t>
            </a:fld>
            <a:endParaRPr lang="en-SG"/>
          </a:p>
        </p:txBody>
      </p:sp>
    </p:spTree>
    <p:extLst>
      <p:ext uri="{BB962C8B-B14F-4D97-AF65-F5344CB8AC3E}">
        <p14:creationId xmlns:p14="http://schemas.microsoft.com/office/powerpoint/2010/main" val="206267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8A3AB7-79E7-ED4A-CD18-31673E1CEC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G"/>
          </a:p>
        </p:txBody>
      </p:sp>
      <p:sp>
        <p:nvSpPr>
          <p:cNvPr id="3" name="Text Placeholder 2">
            <a:extLst>
              <a:ext uri="{FF2B5EF4-FFF2-40B4-BE49-F238E27FC236}">
                <a16:creationId xmlns:a16="http://schemas.microsoft.com/office/drawing/2014/main" id="{CACD379E-F3D3-08C6-6DB3-88B1258277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35AE4A7A-F43F-DAC1-3A74-B804E771A8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FE39FD-2CBE-4D0F-A442-6BB085B3D74E}" type="datetimeFigureOut">
              <a:rPr lang="en-SG" smtClean="0"/>
              <a:t>5/10/2022</a:t>
            </a:fld>
            <a:endParaRPr lang="en-SG"/>
          </a:p>
        </p:txBody>
      </p:sp>
      <p:sp>
        <p:nvSpPr>
          <p:cNvPr id="5" name="Footer Placeholder 4">
            <a:extLst>
              <a:ext uri="{FF2B5EF4-FFF2-40B4-BE49-F238E27FC236}">
                <a16:creationId xmlns:a16="http://schemas.microsoft.com/office/drawing/2014/main" id="{282CBD49-2825-C990-EB8A-80B7C9F2FF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a:p>
        </p:txBody>
      </p:sp>
      <p:sp>
        <p:nvSpPr>
          <p:cNvPr id="6" name="Slide Number Placeholder 5">
            <a:extLst>
              <a:ext uri="{FF2B5EF4-FFF2-40B4-BE49-F238E27FC236}">
                <a16:creationId xmlns:a16="http://schemas.microsoft.com/office/drawing/2014/main" id="{98708F27-E869-E12E-AE49-2C648B0E17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F6192-E8B0-4113-A452-AE7E63584746}" type="slidenum">
              <a:rPr lang="en-SG" smtClean="0"/>
              <a:t>‹#›</a:t>
            </a:fld>
            <a:endParaRPr lang="en-SG"/>
          </a:p>
        </p:txBody>
      </p:sp>
    </p:spTree>
    <p:extLst>
      <p:ext uri="{BB962C8B-B14F-4D97-AF65-F5344CB8AC3E}">
        <p14:creationId xmlns:p14="http://schemas.microsoft.com/office/powerpoint/2010/main" val="34923536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firstpost.com/opinion-news-expert-views-news-analysis-firstpost-viewpoint/head-on-after-polluting-the-world-for-300-years-the-west-lectures-india-on-climate-change-11199451.html"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mck.co/3AASTFB"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wionews.com/videos/meat-ads-to-be-banned-from-public-spaces-netherlands-to-go-meat-free-513699"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indianewsnetwork.com/20210211/india-is-a-leader-in-climate-action-eam-jaishankar"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government.economictimes.indiatimes.com/news/technology/govt-working-on-developing-electric-highways-powered-by-solar-energy-union-minister-nitin-gadkari/94170128?utm_source=Mailer&amp;utm_medium=newsletter&amp;utm_campaign=etgovernment_news_2022-09-14&amp;dt=2022-09-14&amp;em=bXVrdWwuYXNoZXJAZ21haWwuY29t"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republicworld.com/india-news/politics/need-to-reduce-logistics-cost-to-boost-growth-gadkari-articleshow.html"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theindianaffairs.com/en/what-is-circular-economy-mentioned-by-pm-narendra-modi-in-his-speech/"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livemint.com/opinion/online-views/sustainable-development-goals-how-india-and-the-world-are-doing-11664731506364.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environmentalprogress.org/the-case-against-environmental-alarmis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32880-A664-67B6-D16A-88FECDCDF440}"/>
              </a:ext>
            </a:extLst>
          </p:cNvPr>
          <p:cNvSpPr>
            <a:spLocks noGrp="1"/>
          </p:cNvSpPr>
          <p:nvPr>
            <p:ph type="ctrTitle"/>
          </p:nvPr>
        </p:nvSpPr>
        <p:spPr>
          <a:xfrm>
            <a:off x="1524000" y="1122363"/>
            <a:ext cx="9144000" cy="1419501"/>
          </a:xfrm>
        </p:spPr>
        <p:txBody>
          <a:bodyPr>
            <a:normAutofit/>
          </a:bodyPr>
          <a:lstStyle/>
          <a:p>
            <a:r>
              <a:rPr lang="en-US" sz="2800" b="1" dirty="0"/>
              <a:t>Energy-Water-Food Nexus: Select Observations</a:t>
            </a:r>
            <a:endParaRPr lang="en-SG" sz="2800" b="1" dirty="0"/>
          </a:p>
        </p:txBody>
      </p:sp>
      <p:sp>
        <p:nvSpPr>
          <p:cNvPr id="3" name="Subtitle 2">
            <a:extLst>
              <a:ext uri="{FF2B5EF4-FFF2-40B4-BE49-F238E27FC236}">
                <a16:creationId xmlns:a16="http://schemas.microsoft.com/office/drawing/2014/main" id="{D23CE157-2A9D-7E53-258D-DA5DE2386B9B}"/>
              </a:ext>
            </a:extLst>
          </p:cNvPr>
          <p:cNvSpPr>
            <a:spLocks noGrp="1"/>
          </p:cNvSpPr>
          <p:nvPr>
            <p:ph type="subTitle" idx="1"/>
          </p:nvPr>
        </p:nvSpPr>
        <p:spPr>
          <a:xfrm>
            <a:off x="1524000" y="3602037"/>
            <a:ext cx="9144000" cy="3109155"/>
          </a:xfrm>
        </p:spPr>
        <p:txBody>
          <a:bodyPr>
            <a:normAutofit fontScale="62500" lnSpcReduction="20000"/>
          </a:bodyPr>
          <a:lstStyle/>
          <a:p>
            <a:endParaRPr lang="en-SG" sz="2900" b="1" dirty="0"/>
          </a:p>
          <a:p>
            <a:r>
              <a:rPr lang="en-SG" sz="3300" b="1" dirty="0"/>
              <a:t>By</a:t>
            </a:r>
          </a:p>
          <a:p>
            <a:endParaRPr lang="en-SG" sz="3300" b="1" dirty="0"/>
          </a:p>
          <a:p>
            <a:r>
              <a:rPr lang="en-SG" sz="3300" b="1" dirty="0"/>
              <a:t>Mukul Asher</a:t>
            </a:r>
          </a:p>
          <a:p>
            <a:endParaRPr lang="en-SG" sz="5500" b="1" dirty="0"/>
          </a:p>
          <a:p>
            <a:endParaRPr lang="en-SG" sz="5500" b="1" dirty="0"/>
          </a:p>
          <a:p>
            <a:r>
              <a:rPr lang="en-SG" sz="3800" b="1" dirty="0"/>
              <a:t>National Level Interaction Meet organized by NCCSD, October 7 2022, Ahmedabad, Gujarat</a:t>
            </a:r>
            <a:endParaRPr lang="en-SG" sz="3800" dirty="0"/>
          </a:p>
        </p:txBody>
      </p:sp>
    </p:spTree>
    <p:extLst>
      <p:ext uri="{BB962C8B-B14F-4D97-AF65-F5344CB8AC3E}">
        <p14:creationId xmlns:p14="http://schemas.microsoft.com/office/powerpoint/2010/main" val="3873690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73655-08DD-BB20-63CD-977A4A20DE91}"/>
              </a:ext>
            </a:extLst>
          </p:cNvPr>
          <p:cNvSpPr>
            <a:spLocks noGrp="1"/>
          </p:cNvSpPr>
          <p:nvPr>
            <p:ph type="title"/>
          </p:nvPr>
        </p:nvSpPr>
        <p:spPr/>
        <p:txBody>
          <a:bodyPr/>
          <a:lstStyle/>
          <a:p>
            <a:endParaRPr lang="en-SG"/>
          </a:p>
        </p:txBody>
      </p:sp>
      <p:pic>
        <p:nvPicPr>
          <p:cNvPr id="3074" name="Picture 2" descr="Image">
            <a:extLst>
              <a:ext uri="{FF2B5EF4-FFF2-40B4-BE49-F238E27FC236}">
                <a16:creationId xmlns:a16="http://schemas.microsoft.com/office/drawing/2014/main" id="{D3949B4A-F167-3651-301B-DF70B48B65C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83559" y="302004"/>
            <a:ext cx="9670241" cy="6555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8438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37372-295F-DD0C-419A-875DE4C98C81}"/>
              </a:ext>
            </a:extLst>
          </p:cNvPr>
          <p:cNvSpPr>
            <a:spLocks noGrp="1"/>
          </p:cNvSpPr>
          <p:nvPr>
            <p:ph type="title"/>
          </p:nvPr>
        </p:nvSpPr>
        <p:spPr/>
        <p:txBody>
          <a:bodyPr>
            <a:normAutofit/>
          </a:bodyPr>
          <a:lstStyle/>
          <a:p>
            <a:pPr algn="ctr"/>
            <a:r>
              <a:rPr lang="en-SG" sz="2000" b="1" dirty="0"/>
              <a:t>A Contrary View on Climate Change</a:t>
            </a:r>
            <a:br>
              <a:rPr lang="en-SG" sz="2000" b="1" dirty="0"/>
            </a:br>
            <a:r>
              <a:rPr lang="en-SG" sz="2000" b="1" dirty="0"/>
              <a:t>by</a:t>
            </a:r>
            <a:br>
              <a:rPr lang="en-SG" sz="2000" b="1" dirty="0"/>
            </a:br>
            <a:r>
              <a:rPr lang="en-SG" sz="2000" b="1" i="0" dirty="0">
                <a:solidFill>
                  <a:srgbClr val="0F1419"/>
                </a:solidFill>
                <a:effectLst/>
                <a:latin typeface="TwitterChirp"/>
              </a:rPr>
              <a:t>Michael </a:t>
            </a:r>
            <a:r>
              <a:rPr lang="en-SG" sz="2000" b="1" i="0" dirty="0" err="1">
                <a:solidFill>
                  <a:srgbClr val="0F1419"/>
                </a:solidFill>
                <a:effectLst/>
                <a:latin typeface="TwitterChirp"/>
              </a:rPr>
              <a:t>Shellenberger</a:t>
            </a:r>
            <a:endParaRPr lang="en-SG" sz="2000" dirty="0"/>
          </a:p>
        </p:txBody>
      </p:sp>
      <p:pic>
        <p:nvPicPr>
          <p:cNvPr id="2050" name="Picture 2" descr="Image">
            <a:extLst>
              <a:ext uri="{FF2B5EF4-FFF2-40B4-BE49-F238E27FC236}">
                <a16:creationId xmlns:a16="http://schemas.microsoft.com/office/drawing/2014/main" id="{8C16CE27-F4E8-DFBC-B72E-5A922A8229D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28505" y="1825625"/>
            <a:ext cx="11501307"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5813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6E279-291B-12DA-4F5F-03BEC8EA7ACA}"/>
              </a:ext>
            </a:extLst>
          </p:cNvPr>
          <p:cNvSpPr>
            <a:spLocks noGrp="1"/>
          </p:cNvSpPr>
          <p:nvPr>
            <p:ph type="title"/>
          </p:nvPr>
        </p:nvSpPr>
        <p:spPr/>
        <p:txBody>
          <a:bodyPr>
            <a:normAutofit/>
          </a:bodyPr>
          <a:lstStyle/>
          <a:p>
            <a:pPr algn="ctr"/>
            <a:r>
              <a:rPr lang="en-SG" sz="2000" b="1" dirty="0"/>
              <a:t>A Contrary View on Climate Change</a:t>
            </a:r>
            <a:br>
              <a:rPr lang="en-SG" sz="2000" b="1" dirty="0"/>
            </a:br>
            <a:r>
              <a:rPr lang="en-SG" sz="2000" b="1" dirty="0"/>
              <a:t>by</a:t>
            </a:r>
            <a:br>
              <a:rPr lang="en-SG" sz="2000" b="1" dirty="0"/>
            </a:br>
            <a:r>
              <a:rPr lang="en-SG" sz="2000" b="1" i="0" dirty="0">
                <a:solidFill>
                  <a:srgbClr val="0F1419"/>
                </a:solidFill>
                <a:effectLst/>
                <a:latin typeface="TwitterChirp"/>
              </a:rPr>
              <a:t>Michael </a:t>
            </a:r>
            <a:r>
              <a:rPr lang="en-SG" sz="2000" b="1" i="0" dirty="0" err="1">
                <a:solidFill>
                  <a:srgbClr val="0F1419"/>
                </a:solidFill>
                <a:effectLst/>
                <a:latin typeface="TwitterChirp"/>
              </a:rPr>
              <a:t>Shellenberger</a:t>
            </a:r>
            <a:endParaRPr lang="en-SG" sz="2000" dirty="0"/>
          </a:p>
        </p:txBody>
      </p:sp>
      <p:sp>
        <p:nvSpPr>
          <p:cNvPr id="3" name="Content Placeholder 2">
            <a:extLst>
              <a:ext uri="{FF2B5EF4-FFF2-40B4-BE49-F238E27FC236}">
                <a16:creationId xmlns:a16="http://schemas.microsoft.com/office/drawing/2014/main" id="{660F50C1-BFF6-EC64-C816-0C71A291E386}"/>
              </a:ext>
            </a:extLst>
          </p:cNvPr>
          <p:cNvSpPr>
            <a:spLocks noGrp="1"/>
          </p:cNvSpPr>
          <p:nvPr>
            <p:ph idx="1"/>
          </p:nvPr>
        </p:nvSpPr>
        <p:spPr/>
        <p:txBody>
          <a:bodyPr>
            <a:normAutofit fontScale="92500" lnSpcReduction="10000"/>
          </a:bodyPr>
          <a:lstStyle/>
          <a:p>
            <a:r>
              <a:rPr lang="en-US" b="0" i="0" dirty="0">
                <a:solidFill>
                  <a:srgbClr val="0F1419"/>
                </a:solidFill>
                <a:effectLst/>
                <a:latin typeface="TwitterChirp"/>
              </a:rPr>
              <a:t>What about renewables? We are not going to transition to them for inherently physical reasons. They only exist through massive government subsidies, on both supply (China) and demand (US &amp; Europe) ends. That will come to an end as materials prices rise.</a:t>
            </a:r>
          </a:p>
          <a:p>
            <a:r>
              <a:rPr lang="en-US" b="0" i="0" dirty="0">
                <a:solidFill>
                  <a:srgbClr val="0F1419"/>
                </a:solidFill>
                <a:effectLst/>
                <a:latin typeface="TwitterChirp"/>
              </a:rPr>
              <a:t>Many think we will subsidize our way to renewables, but we won't, for inherently physical reasons. Sunlight &amp; wind are too energy-dilute. Solar/wind projects need ~300x more land, 300% more copper, and 700% more rare earths than fossil fuels, making them prohibitively expensive.</a:t>
            </a:r>
          </a:p>
          <a:p>
            <a:r>
              <a:rPr lang="en-US" b="0" i="0" dirty="0">
                <a:solidFill>
                  <a:srgbClr val="0F1419"/>
                </a:solidFill>
                <a:effectLst/>
                <a:latin typeface="TwitterChirp"/>
              </a:rPr>
              <a:t>California saw its zero-carbon electricity *decline* despite having spent more than anyone else on renewables, while Germany's renewables peaked in 2020 and declined last year. California has the second most expensive electricity in US. Germany the most expensive in Europe</a:t>
            </a:r>
            <a:endParaRPr lang="en-SG" dirty="0"/>
          </a:p>
        </p:txBody>
      </p:sp>
    </p:spTree>
    <p:extLst>
      <p:ext uri="{BB962C8B-B14F-4D97-AF65-F5344CB8AC3E}">
        <p14:creationId xmlns:p14="http://schemas.microsoft.com/office/powerpoint/2010/main" val="3968174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81E0C-267B-05A6-AF1E-CC75C843B42E}"/>
              </a:ext>
            </a:extLst>
          </p:cNvPr>
          <p:cNvSpPr>
            <a:spLocks noGrp="1"/>
          </p:cNvSpPr>
          <p:nvPr>
            <p:ph type="title"/>
          </p:nvPr>
        </p:nvSpPr>
        <p:spPr>
          <a:xfrm>
            <a:off x="1391873" y="398681"/>
            <a:ext cx="10515600" cy="1325563"/>
          </a:xfrm>
        </p:spPr>
        <p:txBody>
          <a:bodyPr>
            <a:normAutofit/>
          </a:bodyPr>
          <a:lstStyle/>
          <a:p>
            <a:pPr algn="ctr"/>
            <a:r>
              <a:rPr lang="en-SG" sz="2000" b="1" dirty="0"/>
              <a:t>A Contrary View on Climate Change</a:t>
            </a:r>
            <a:br>
              <a:rPr lang="en-SG" sz="2000" b="1" dirty="0"/>
            </a:br>
            <a:r>
              <a:rPr lang="en-SG" sz="2000" b="1" dirty="0"/>
              <a:t>by</a:t>
            </a:r>
            <a:br>
              <a:rPr lang="en-SG" sz="2000" b="1" dirty="0"/>
            </a:br>
            <a:r>
              <a:rPr lang="en-SG" sz="2000" b="1" i="0" dirty="0">
                <a:solidFill>
                  <a:srgbClr val="0F1419"/>
                </a:solidFill>
                <a:effectLst/>
                <a:latin typeface="TwitterChirp"/>
              </a:rPr>
              <a:t>Michael </a:t>
            </a:r>
            <a:r>
              <a:rPr lang="en-SG" sz="2000" b="1" i="0" dirty="0" err="1">
                <a:solidFill>
                  <a:srgbClr val="0F1419"/>
                </a:solidFill>
                <a:effectLst/>
                <a:latin typeface="TwitterChirp"/>
              </a:rPr>
              <a:t>Shellenberger</a:t>
            </a:r>
            <a:endParaRPr lang="en-SG" sz="2000" dirty="0"/>
          </a:p>
        </p:txBody>
      </p:sp>
      <p:pic>
        <p:nvPicPr>
          <p:cNvPr id="4098" name="Picture 2" descr="Image">
            <a:extLst>
              <a:ext uri="{FF2B5EF4-FFF2-40B4-BE49-F238E27FC236}">
                <a16:creationId xmlns:a16="http://schemas.microsoft.com/office/drawing/2014/main" id="{9E7EC15F-8618-7470-CF69-F2907406180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7839" y="2177256"/>
            <a:ext cx="11065078" cy="4206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81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AF555-C577-04BC-3C38-9BCF0CD0CCA4}"/>
              </a:ext>
            </a:extLst>
          </p:cNvPr>
          <p:cNvSpPr>
            <a:spLocks noGrp="1"/>
          </p:cNvSpPr>
          <p:nvPr>
            <p:ph type="title"/>
          </p:nvPr>
        </p:nvSpPr>
        <p:spPr/>
        <p:txBody>
          <a:bodyPr/>
          <a:lstStyle/>
          <a:p>
            <a:endParaRPr lang="en-SG"/>
          </a:p>
        </p:txBody>
      </p:sp>
      <p:sp>
        <p:nvSpPr>
          <p:cNvPr id="3" name="Content Placeholder 2">
            <a:extLst>
              <a:ext uri="{FF2B5EF4-FFF2-40B4-BE49-F238E27FC236}">
                <a16:creationId xmlns:a16="http://schemas.microsoft.com/office/drawing/2014/main" id="{1B6B4743-4F38-5D93-FD64-0B32DDF9A24E}"/>
              </a:ext>
            </a:extLst>
          </p:cNvPr>
          <p:cNvSpPr>
            <a:spLocks noGrp="1"/>
          </p:cNvSpPr>
          <p:nvPr>
            <p:ph idx="1"/>
          </p:nvPr>
        </p:nvSpPr>
        <p:spPr/>
        <p:txBody>
          <a:bodyPr/>
          <a:lstStyle/>
          <a:p>
            <a:r>
              <a:rPr lang="en-US" b="0" i="0" dirty="0">
                <a:solidFill>
                  <a:srgbClr val="0F1419"/>
                </a:solidFill>
                <a:effectLst/>
                <a:latin typeface="TwitterChirp"/>
              </a:rPr>
              <a:t>What about food production? We already produce enough food for 10B, a 25% surplus, and more than ever. Yields are still rising. And gaining access to irrigation, fertilizer, and modern technology will massively outweigh any impact of warmer temperatures, according to the UN FAO.</a:t>
            </a:r>
            <a:endParaRPr lang="en-SG" dirty="0"/>
          </a:p>
        </p:txBody>
      </p:sp>
    </p:spTree>
    <p:extLst>
      <p:ext uri="{BB962C8B-B14F-4D97-AF65-F5344CB8AC3E}">
        <p14:creationId xmlns:p14="http://schemas.microsoft.com/office/powerpoint/2010/main" val="19590817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D5742-61AC-8CF2-039B-7CF758A657A3}"/>
              </a:ext>
            </a:extLst>
          </p:cNvPr>
          <p:cNvSpPr>
            <a:spLocks noGrp="1"/>
          </p:cNvSpPr>
          <p:nvPr>
            <p:ph type="title"/>
          </p:nvPr>
        </p:nvSpPr>
        <p:spPr/>
        <p:txBody>
          <a:bodyPr>
            <a:normAutofit/>
          </a:bodyPr>
          <a:lstStyle/>
          <a:p>
            <a:pPr algn="ctr"/>
            <a:r>
              <a:rPr lang="en-SG" sz="2000" b="1" dirty="0"/>
              <a:t>A Contrary View on Climate Change</a:t>
            </a:r>
            <a:br>
              <a:rPr lang="en-SG" sz="2000" b="1" dirty="0"/>
            </a:br>
            <a:r>
              <a:rPr lang="en-SG" sz="2000" b="1" dirty="0"/>
              <a:t>by</a:t>
            </a:r>
            <a:br>
              <a:rPr lang="en-SG" sz="2000" b="1" dirty="0"/>
            </a:br>
            <a:r>
              <a:rPr lang="en-SG" sz="2000" b="1" i="0" dirty="0">
                <a:solidFill>
                  <a:srgbClr val="0F1419"/>
                </a:solidFill>
                <a:effectLst/>
                <a:latin typeface="TwitterChirp"/>
              </a:rPr>
              <a:t>Michael </a:t>
            </a:r>
            <a:r>
              <a:rPr lang="en-SG" sz="2000" b="1" i="0" dirty="0" err="1">
                <a:solidFill>
                  <a:srgbClr val="0F1419"/>
                </a:solidFill>
                <a:effectLst/>
                <a:latin typeface="TwitterChirp"/>
              </a:rPr>
              <a:t>Shellenberger</a:t>
            </a:r>
            <a:endParaRPr lang="en-SG" sz="2000" dirty="0"/>
          </a:p>
        </p:txBody>
      </p:sp>
      <p:sp>
        <p:nvSpPr>
          <p:cNvPr id="3" name="Content Placeholder 2">
            <a:extLst>
              <a:ext uri="{FF2B5EF4-FFF2-40B4-BE49-F238E27FC236}">
                <a16:creationId xmlns:a16="http://schemas.microsoft.com/office/drawing/2014/main" id="{84C3C53C-1703-CE79-C276-AD5356C4F85A}"/>
              </a:ext>
            </a:extLst>
          </p:cNvPr>
          <p:cNvSpPr>
            <a:spLocks noGrp="1"/>
          </p:cNvSpPr>
          <p:nvPr>
            <p:ph idx="1"/>
          </p:nvPr>
        </p:nvSpPr>
        <p:spPr/>
        <p:txBody>
          <a:bodyPr/>
          <a:lstStyle/>
          <a:p>
            <a:r>
              <a:rPr lang="en-US" b="0" i="0" dirty="0">
                <a:solidFill>
                  <a:srgbClr val="0F1419"/>
                </a:solidFill>
                <a:effectLst/>
                <a:latin typeface="TwitterChirp"/>
              </a:rPr>
              <a:t>I had many dark &amp; lonely moments advocating for nuclear power over the last decade. I was falsely accused of many things. Through it all, I kept the faith. I knew people would one day see the light. It took a global energy crisis, but finally they do.</a:t>
            </a:r>
          </a:p>
          <a:p>
            <a:r>
              <a:rPr lang="en-US" b="0" i="0" dirty="0">
                <a:solidFill>
                  <a:srgbClr val="0F1419"/>
                </a:solidFill>
                <a:effectLst/>
                <a:latin typeface="TwitterChirp"/>
              </a:rPr>
              <a:t>So what do we do now? Add more reactors to the nuclear plants (</a:t>
            </a:r>
            <a:r>
              <a:rPr lang="en-US" b="0" i="0" dirty="0" err="1">
                <a:solidFill>
                  <a:srgbClr val="0F1419"/>
                </a:solidFill>
                <a:effectLst/>
                <a:latin typeface="TwitterChirp"/>
              </a:rPr>
              <a:t>eg</a:t>
            </a:r>
            <a:r>
              <a:rPr lang="en-US" b="0" i="0" dirty="0">
                <a:solidFill>
                  <a:srgbClr val="0F1419"/>
                </a:solidFill>
                <a:effectLst/>
                <a:latin typeface="TwitterChirp"/>
              </a:rPr>
              <a:t> Diablo) we have. Nuclear wants to be big &amp; boring. We need designs that people have experience building and operating, not complicated, expensive, futuristic design nobody knows how to build, operate, or regulate.</a:t>
            </a:r>
          </a:p>
          <a:p>
            <a:endParaRPr lang="en-SG" dirty="0"/>
          </a:p>
        </p:txBody>
      </p:sp>
    </p:spTree>
    <p:extLst>
      <p:ext uri="{BB962C8B-B14F-4D97-AF65-F5344CB8AC3E}">
        <p14:creationId xmlns:p14="http://schemas.microsoft.com/office/powerpoint/2010/main" val="15103770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E9DDC-84B6-CA88-67A3-506C30EB6863}"/>
              </a:ext>
            </a:extLst>
          </p:cNvPr>
          <p:cNvSpPr>
            <a:spLocks noGrp="1"/>
          </p:cNvSpPr>
          <p:nvPr>
            <p:ph type="title"/>
          </p:nvPr>
        </p:nvSpPr>
        <p:spPr>
          <a:xfrm>
            <a:off x="838200" y="365125"/>
            <a:ext cx="10515600" cy="180159"/>
          </a:xfrm>
        </p:spPr>
        <p:txBody>
          <a:bodyPr>
            <a:normAutofit fontScale="90000"/>
          </a:bodyPr>
          <a:lstStyle/>
          <a:p>
            <a:endParaRPr lang="en-SG" dirty="0"/>
          </a:p>
        </p:txBody>
      </p:sp>
      <p:pic>
        <p:nvPicPr>
          <p:cNvPr id="1026" name="Picture 2" descr="nuclear reactors under construction by country">
            <a:extLst>
              <a:ext uri="{FF2B5EF4-FFF2-40B4-BE49-F238E27FC236}">
                <a16:creationId xmlns:a16="http://schemas.microsoft.com/office/drawing/2014/main" id="{6ED02696-83D8-8C14-D6E1-4F43D7E100E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835" y="1540399"/>
            <a:ext cx="10732963" cy="5254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47903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52DA9-76ED-0A3D-1D71-69CE74692842}"/>
              </a:ext>
            </a:extLst>
          </p:cNvPr>
          <p:cNvSpPr>
            <a:spLocks noGrp="1"/>
          </p:cNvSpPr>
          <p:nvPr>
            <p:ph type="title"/>
          </p:nvPr>
        </p:nvSpPr>
        <p:spPr/>
        <p:txBody>
          <a:bodyPr>
            <a:normAutofit/>
          </a:bodyPr>
          <a:lstStyle/>
          <a:p>
            <a:pPr algn="ctr"/>
            <a:r>
              <a:rPr lang="en-SG" sz="2000" b="1" dirty="0"/>
              <a:t>A Contrary View on Climate Change</a:t>
            </a:r>
            <a:br>
              <a:rPr lang="en-SG" sz="2000" b="1" dirty="0"/>
            </a:br>
            <a:r>
              <a:rPr lang="en-SG" sz="2000" b="1" dirty="0"/>
              <a:t>by</a:t>
            </a:r>
            <a:br>
              <a:rPr lang="en-SG" sz="4400" b="1" dirty="0"/>
            </a:br>
            <a:r>
              <a:rPr lang="en-SG" sz="1800" b="1" i="0" dirty="0">
                <a:solidFill>
                  <a:srgbClr val="0F1419"/>
                </a:solidFill>
                <a:effectLst/>
                <a:latin typeface="TwitterChirp"/>
              </a:rPr>
              <a:t>Michael </a:t>
            </a:r>
            <a:r>
              <a:rPr lang="en-SG" sz="1800" b="1" i="0" dirty="0" err="1">
                <a:solidFill>
                  <a:srgbClr val="0F1419"/>
                </a:solidFill>
                <a:effectLst/>
                <a:latin typeface="TwitterChirp"/>
              </a:rPr>
              <a:t>Shellenberger</a:t>
            </a:r>
            <a:endParaRPr lang="en-SG" sz="1800" dirty="0"/>
          </a:p>
        </p:txBody>
      </p:sp>
      <p:pic>
        <p:nvPicPr>
          <p:cNvPr id="5122" name="Picture 2" descr="Image">
            <a:extLst>
              <a:ext uri="{FF2B5EF4-FFF2-40B4-BE49-F238E27FC236}">
                <a16:creationId xmlns:a16="http://schemas.microsoft.com/office/drawing/2014/main" id="{ECC5DBD5-47A7-5E01-A73F-5B9C6BA4812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8182" y="1468072"/>
            <a:ext cx="11655636" cy="5270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24749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21C06-258E-FABD-BA7A-9A7890120CD8}"/>
              </a:ext>
            </a:extLst>
          </p:cNvPr>
          <p:cNvSpPr>
            <a:spLocks noGrp="1"/>
          </p:cNvSpPr>
          <p:nvPr>
            <p:ph type="title"/>
          </p:nvPr>
        </p:nvSpPr>
        <p:spPr/>
        <p:txBody>
          <a:bodyPr>
            <a:normAutofit/>
          </a:bodyPr>
          <a:lstStyle/>
          <a:p>
            <a:pPr algn="ctr"/>
            <a:r>
              <a:rPr lang="en-SG" sz="2000" b="1" dirty="0"/>
              <a:t>A Contrary View on Climate Change</a:t>
            </a:r>
            <a:br>
              <a:rPr lang="en-SG" sz="2000" b="1" dirty="0"/>
            </a:br>
            <a:r>
              <a:rPr lang="en-SG" sz="2000" b="1" dirty="0"/>
              <a:t>by</a:t>
            </a:r>
            <a:br>
              <a:rPr lang="en-SG" sz="2000" b="1" dirty="0"/>
            </a:br>
            <a:r>
              <a:rPr lang="en-SG" sz="2000" b="1" i="0" dirty="0">
                <a:solidFill>
                  <a:srgbClr val="0F1419"/>
                </a:solidFill>
                <a:effectLst/>
                <a:latin typeface="TwitterChirp"/>
              </a:rPr>
              <a:t>Michael </a:t>
            </a:r>
            <a:r>
              <a:rPr lang="en-SG" sz="2000" b="1" i="0" dirty="0" err="1">
                <a:solidFill>
                  <a:srgbClr val="0F1419"/>
                </a:solidFill>
                <a:effectLst/>
                <a:latin typeface="TwitterChirp"/>
              </a:rPr>
              <a:t>Shellenberger</a:t>
            </a:r>
            <a:endParaRPr lang="en-SG" sz="2000" dirty="0"/>
          </a:p>
        </p:txBody>
      </p:sp>
      <p:pic>
        <p:nvPicPr>
          <p:cNvPr id="6146" name="Picture 2" descr="Image">
            <a:extLst>
              <a:ext uri="{FF2B5EF4-FFF2-40B4-BE49-F238E27FC236}">
                <a16:creationId xmlns:a16="http://schemas.microsoft.com/office/drawing/2014/main" id="{9015D6F6-4133-8A66-A322-B7D70386963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96286" y="1820412"/>
            <a:ext cx="11023134" cy="6098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84101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F75A5-3D3A-3D8A-0D02-3DDD153B62D4}"/>
              </a:ext>
            </a:extLst>
          </p:cNvPr>
          <p:cNvSpPr>
            <a:spLocks noGrp="1"/>
          </p:cNvSpPr>
          <p:nvPr>
            <p:ph type="title"/>
          </p:nvPr>
        </p:nvSpPr>
        <p:spPr/>
        <p:txBody>
          <a:bodyPr>
            <a:normAutofit/>
          </a:bodyPr>
          <a:lstStyle/>
          <a:p>
            <a:r>
              <a:rPr lang="en-SG" sz="1400" b="1" dirty="0"/>
              <a:t>https://www.mckinsey.com/industries/consumer-packaged-goods/our-insights/reducing-food-loss-what-grocery-retailers-and-manufacturers-can-do?stcr=D7CA47E8203F4E0E81FB35FE755B7869&amp;cid=other-eml-alt-mip-mck&amp;hlkid=7a412f46ce0544f9a2a9d718a84ab956&amp;hctky=1174219&amp;hdpid=193199b7-dedd-413c-9642-74bf69cf11a8</a:t>
            </a:r>
            <a:br>
              <a:rPr lang="en-SG" sz="1400" b="1" dirty="0"/>
            </a:br>
            <a:br>
              <a:rPr lang="en-SG" sz="1400" b="1" dirty="0"/>
            </a:br>
            <a:br>
              <a:rPr lang="en-SG" sz="1400" b="1" dirty="0"/>
            </a:br>
            <a:r>
              <a:rPr lang="en-SG" sz="1400" b="1" dirty="0"/>
              <a:t>ACCESSED ON 7 September 2022</a:t>
            </a:r>
          </a:p>
        </p:txBody>
      </p:sp>
      <p:sp>
        <p:nvSpPr>
          <p:cNvPr id="3" name="Content Placeholder 2">
            <a:extLst>
              <a:ext uri="{FF2B5EF4-FFF2-40B4-BE49-F238E27FC236}">
                <a16:creationId xmlns:a16="http://schemas.microsoft.com/office/drawing/2014/main" id="{CE4AB5D4-086F-6368-C61A-ABD7A22E2AE8}"/>
              </a:ext>
            </a:extLst>
          </p:cNvPr>
          <p:cNvSpPr>
            <a:spLocks noGrp="1"/>
          </p:cNvSpPr>
          <p:nvPr>
            <p:ph idx="1"/>
          </p:nvPr>
        </p:nvSpPr>
        <p:spPr/>
        <p:txBody>
          <a:bodyPr>
            <a:normAutofit fontScale="62500" lnSpcReduction="20000"/>
          </a:bodyPr>
          <a:lstStyle/>
          <a:p>
            <a:pPr algn="l"/>
            <a:r>
              <a:rPr lang="en-US" b="1" i="0" dirty="0">
                <a:solidFill>
                  <a:srgbClr val="333333"/>
                </a:solidFill>
                <a:effectLst/>
                <a:latin typeface="McKinsey Sans"/>
              </a:rPr>
              <a:t>Roughly $600 billion worth of food is lost each year before it ever reaches store shelves or consumers. </a:t>
            </a:r>
          </a:p>
          <a:p>
            <a:pPr algn="l"/>
            <a:r>
              <a:rPr lang="en-US" b="1" i="0" dirty="0">
                <a:solidFill>
                  <a:srgbClr val="333333"/>
                </a:solidFill>
                <a:effectLst/>
                <a:latin typeface="McKinsey Sans"/>
              </a:rPr>
              <a:t>This week, a McKinsey article looks at ways for farmers, manufacturers, and grocers to reduce food loss. </a:t>
            </a:r>
          </a:p>
          <a:p>
            <a:pPr algn="l"/>
            <a:r>
              <a:rPr lang="en-US" b="1" i="0" dirty="0">
                <a:solidFill>
                  <a:srgbClr val="333333"/>
                </a:solidFill>
                <a:effectLst/>
                <a:latin typeface="McKinsey Sans"/>
              </a:rPr>
              <a:t>Conserving food could ameliorate global hunger, diminish carbon emissions, and be good for business. </a:t>
            </a:r>
          </a:p>
          <a:p>
            <a:pPr algn="l"/>
            <a:r>
              <a:rPr lang="en-US" b="1" i="0" dirty="0">
                <a:solidFill>
                  <a:srgbClr val="333333"/>
                </a:solidFill>
                <a:effectLst/>
                <a:latin typeface="McKinsey Sans"/>
              </a:rPr>
              <a:t>Meanwhile, a look at Fortune Global 500 companies’ stances on environmental harm finds that most set climate-related targets but far fewer establish targets connected to issues such as freshwater consumption or biodiversity loss. </a:t>
            </a:r>
          </a:p>
          <a:p>
            <a:pPr algn="l"/>
            <a:r>
              <a:rPr lang="en-US" b="1" i="1" dirty="0">
                <a:solidFill>
                  <a:srgbClr val="333333"/>
                </a:solidFill>
                <a:effectLst/>
                <a:latin typeface="McKinsey Sans"/>
              </a:rPr>
              <a:t>The world squanders 33 to 40 percent</a:t>
            </a:r>
            <a:r>
              <a:rPr lang="en-US" b="1" i="0" dirty="0">
                <a:solidFill>
                  <a:srgbClr val="333333"/>
                </a:solidFill>
                <a:effectLst/>
                <a:latin typeface="McKinsey Sans"/>
              </a:rPr>
              <a:t> of its annual food production, incurring needless greenhouse-gas emissions along the way. </a:t>
            </a:r>
          </a:p>
          <a:p>
            <a:pPr algn="l"/>
            <a:r>
              <a:rPr lang="en-US" b="1" i="0" dirty="0">
                <a:solidFill>
                  <a:srgbClr val="333333"/>
                </a:solidFill>
                <a:effectLst/>
                <a:latin typeface="McKinsey Sans"/>
              </a:rPr>
              <a:t>About half of this results from “food loss,” which occurs during production and processing stages and is not to be confused with “food waste,” which happens after food is distributed to retailers and consumers (exhibit). </a:t>
            </a:r>
          </a:p>
          <a:p>
            <a:pPr marL="0" indent="0" algn="l">
              <a:buNone/>
            </a:pPr>
            <a:r>
              <a:rPr lang="en-US" b="1" i="0" dirty="0">
                <a:solidFill>
                  <a:srgbClr val="333333"/>
                </a:solidFill>
                <a:effectLst/>
                <a:latin typeface="McKinsey Sans"/>
              </a:rPr>
              <a:t>There are three food loss culprits: </a:t>
            </a:r>
          </a:p>
          <a:p>
            <a:pPr algn="l"/>
            <a:r>
              <a:rPr lang="en-US" b="1" i="0" dirty="0">
                <a:solidFill>
                  <a:srgbClr val="333333"/>
                </a:solidFill>
                <a:effectLst/>
                <a:latin typeface="McKinsey Sans"/>
              </a:rPr>
              <a:t>farms producing more food than they can sell, </a:t>
            </a:r>
          </a:p>
          <a:p>
            <a:pPr algn="l"/>
            <a:r>
              <a:rPr lang="en-US" b="1" i="0" dirty="0">
                <a:solidFill>
                  <a:srgbClr val="333333"/>
                </a:solidFill>
                <a:effectLst/>
                <a:latin typeface="McKinsey Sans"/>
              </a:rPr>
              <a:t>stringent customer requirements that make some edible food unmarketable, </a:t>
            </a:r>
          </a:p>
          <a:p>
            <a:pPr algn="l"/>
            <a:r>
              <a:rPr lang="en-US" b="1" i="0" dirty="0">
                <a:solidFill>
                  <a:srgbClr val="333333"/>
                </a:solidFill>
                <a:effectLst/>
                <a:latin typeface="McKinsey Sans"/>
              </a:rPr>
              <a:t>and handling damage that renders food unfit to eat</a:t>
            </a:r>
          </a:p>
          <a:p>
            <a:endParaRPr lang="en-SG" dirty="0"/>
          </a:p>
        </p:txBody>
      </p:sp>
    </p:spTree>
    <p:extLst>
      <p:ext uri="{BB962C8B-B14F-4D97-AF65-F5344CB8AC3E}">
        <p14:creationId xmlns:p14="http://schemas.microsoft.com/office/powerpoint/2010/main" val="2541491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653D3-A2AE-F7A4-1FC5-C271C776A0E6}"/>
              </a:ext>
            </a:extLst>
          </p:cNvPr>
          <p:cNvSpPr>
            <a:spLocks noGrp="1"/>
          </p:cNvSpPr>
          <p:nvPr>
            <p:ph type="title"/>
          </p:nvPr>
        </p:nvSpPr>
        <p:spPr/>
        <p:txBody>
          <a:bodyPr>
            <a:normAutofit fontScale="90000"/>
          </a:bodyPr>
          <a:lstStyle/>
          <a:p>
            <a:pPr algn="ctr"/>
            <a:br>
              <a:rPr lang="en-US" sz="2200" b="1" dirty="0"/>
            </a:br>
            <a:br>
              <a:rPr lang="en-US" sz="2200" b="1" dirty="0"/>
            </a:br>
            <a:br>
              <a:rPr lang="en-US" sz="2200" b="1" dirty="0"/>
            </a:br>
            <a:br>
              <a:rPr lang="en-US" sz="2200" b="1" dirty="0"/>
            </a:br>
            <a:br>
              <a:rPr lang="en-US" sz="2200" b="1" dirty="0"/>
            </a:br>
            <a:r>
              <a:rPr lang="en-US" sz="2200" b="1" dirty="0"/>
              <a:t>Introduction</a:t>
            </a:r>
            <a:br>
              <a:rPr lang="en-US" dirty="0"/>
            </a:br>
            <a:br>
              <a:rPr lang="en-US" dirty="0"/>
            </a:br>
            <a:endParaRPr lang="en-SG" dirty="0"/>
          </a:p>
        </p:txBody>
      </p:sp>
      <p:sp>
        <p:nvSpPr>
          <p:cNvPr id="3" name="Content Placeholder 2">
            <a:extLst>
              <a:ext uri="{FF2B5EF4-FFF2-40B4-BE49-F238E27FC236}">
                <a16:creationId xmlns:a16="http://schemas.microsoft.com/office/drawing/2014/main" id="{E1B31997-9A6C-DDBF-2FF6-CF2DF5607D0C}"/>
              </a:ext>
            </a:extLst>
          </p:cNvPr>
          <p:cNvSpPr>
            <a:spLocks noGrp="1"/>
          </p:cNvSpPr>
          <p:nvPr>
            <p:ph idx="1"/>
          </p:nvPr>
        </p:nvSpPr>
        <p:spPr/>
        <p:txBody>
          <a:bodyPr>
            <a:normAutofit fontScale="85000" lnSpcReduction="20000"/>
          </a:bodyPr>
          <a:lstStyle/>
          <a:p>
            <a:r>
              <a:rPr lang="en-US" b="1" dirty="0"/>
              <a:t>My remarks on the national interaction on </a:t>
            </a:r>
            <a:r>
              <a:rPr lang="en-US" sz="2800" b="1" dirty="0"/>
              <a:t>Energy-Water-Food Nexus </a:t>
            </a:r>
            <a:r>
              <a:rPr lang="en-US" b="1" dirty="0"/>
              <a:t>are inspired by shri </a:t>
            </a:r>
            <a:r>
              <a:rPr lang="en-US" b="1" dirty="0" err="1"/>
              <a:t>Ashwinbhai</a:t>
            </a:r>
            <a:r>
              <a:rPr lang="en-US" b="1" dirty="0"/>
              <a:t> Shroff. I am grateful to him for posing important intellectual challenges in this area.</a:t>
            </a:r>
          </a:p>
          <a:p>
            <a:r>
              <a:rPr lang="en-US" b="1" dirty="0"/>
              <a:t>I will first present select thoughts which revolve around the notion that lifestyle and economic and social restructuring are needed involving everyone to manage this nexus in a sustainable way. </a:t>
            </a:r>
            <a:br>
              <a:rPr lang="en-US" b="1" dirty="0"/>
            </a:br>
            <a:r>
              <a:rPr lang="en-US" b="1" dirty="0"/>
              <a:t>India’s progress in sustainability is also briefly stated in the </a:t>
            </a:r>
            <a:r>
              <a:rPr lang="en-US" b="1" dirty="0" err="1"/>
              <a:t>Intriduction</a:t>
            </a:r>
            <a:r>
              <a:rPr lang="en-US" b="1" dirty="0"/>
              <a:t>.</a:t>
            </a:r>
          </a:p>
          <a:p>
            <a:r>
              <a:rPr lang="en-US" b="1" dirty="0"/>
              <a:t>I will then suggest that alarmist views, often based on not following scientific method can not be a basis for good policy. This is not to minimize the energy-water-food nexus.</a:t>
            </a:r>
          </a:p>
          <a:p>
            <a:r>
              <a:rPr lang="en-US" b="1" dirty="0"/>
              <a:t>This is followed by illustrative examples of life style choices which could help manage energy-Water-Food Nexus.</a:t>
            </a:r>
          </a:p>
          <a:p>
            <a:r>
              <a:rPr lang="en-US" b="1" dirty="0"/>
              <a:t>Finally, the concept of circular economy as a framework (which aids thinking, it is not a blueprint) to address the challenges of the Nexus is explained.</a:t>
            </a:r>
            <a:endParaRPr lang="en-SG" dirty="0"/>
          </a:p>
        </p:txBody>
      </p:sp>
    </p:spTree>
    <p:extLst>
      <p:ext uri="{BB962C8B-B14F-4D97-AF65-F5344CB8AC3E}">
        <p14:creationId xmlns:p14="http://schemas.microsoft.com/office/powerpoint/2010/main" val="1552821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C109A-B676-C220-61C1-533DF2965FD3}"/>
              </a:ext>
            </a:extLst>
          </p:cNvPr>
          <p:cNvSpPr>
            <a:spLocks noGrp="1"/>
          </p:cNvSpPr>
          <p:nvPr>
            <p:ph type="title"/>
          </p:nvPr>
        </p:nvSpPr>
        <p:spPr/>
        <p:txBody>
          <a:bodyPr>
            <a:normAutofit/>
          </a:bodyPr>
          <a:lstStyle/>
          <a:p>
            <a:pPr algn="ctr"/>
            <a:r>
              <a:rPr lang="en-SG" sz="2400" b="1" dirty="0"/>
              <a:t>Implications from the Contrary view</a:t>
            </a:r>
          </a:p>
        </p:txBody>
      </p:sp>
      <p:sp>
        <p:nvSpPr>
          <p:cNvPr id="3" name="Content Placeholder 2">
            <a:extLst>
              <a:ext uri="{FF2B5EF4-FFF2-40B4-BE49-F238E27FC236}">
                <a16:creationId xmlns:a16="http://schemas.microsoft.com/office/drawing/2014/main" id="{B8A0A73B-D9EC-7C19-7564-38D99AAF9B79}"/>
              </a:ext>
            </a:extLst>
          </p:cNvPr>
          <p:cNvSpPr>
            <a:spLocks noGrp="1"/>
          </p:cNvSpPr>
          <p:nvPr>
            <p:ph idx="1"/>
          </p:nvPr>
        </p:nvSpPr>
        <p:spPr/>
        <p:txBody>
          <a:bodyPr>
            <a:normAutofit fontScale="85000" lnSpcReduction="20000"/>
          </a:bodyPr>
          <a:lstStyle/>
          <a:p>
            <a:pPr marL="0" indent="0">
              <a:buNone/>
            </a:pPr>
            <a:r>
              <a:rPr lang="en-SG" dirty="0"/>
              <a:t>Analysis by Asher</a:t>
            </a:r>
          </a:p>
          <a:p>
            <a:r>
              <a:rPr lang="en-SG" dirty="0"/>
              <a:t>Do not be complacent or alarmist about climate change. Gaps in our knowledge is high.</a:t>
            </a:r>
          </a:p>
          <a:p>
            <a:r>
              <a:rPr lang="en-SG" dirty="0"/>
              <a:t>Downside risk, even if probability is low, can create tremendous hardships. (Black-Swan events)</a:t>
            </a:r>
          </a:p>
          <a:p>
            <a:endParaRPr lang="en-SG" dirty="0"/>
          </a:p>
          <a:p>
            <a:r>
              <a:rPr lang="en-SG" dirty="0"/>
              <a:t>Continue to pursue sensible steps based on scientific method and reasoning (see what this contains in the next slide). These should include making fossil fuels, including coal production-consumption chain more efficient; building nuclear power plans;  encouraging decentralized small scale context-specific energy conserving initiatives, and life style changes.</a:t>
            </a:r>
          </a:p>
          <a:p>
            <a:r>
              <a:rPr lang="en-SG" dirty="0"/>
              <a:t>Note: How much of so called environmental activism is based on scientific method and reason instead of science worshipper’s method in the next slide</a:t>
            </a:r>
          </a:p>
        </p:txBody>
      </p:sp>
    </p:spTree>
    <p:extLst>
      <p:ext uri="{BB962C8B-B14F-4D97-AF65-F5344CB8AC3E}">
        <p14:creationId xmlns:p14="http://schemas.microsoft.com/office/powerpoint/2010/main" val="16277659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234E9-2C2C-4EC1-7FC5-B8DAC8C5B52B}"/>
              </a:ext>
            </a:extLst>
          </p:cNvPr>
          <p:cNvSpPr>
            <a:spLocks noGrp="1"/>
          </p:cNvSpPr>
          <p:nvPr>
            <p:ph type="title"/>
          </p:nvPr>
        </p:nvSpPr>
        <p:spPr/>
        <p:txBody>
          <a:bodyPr/>
          <a:lstStyle/>
          <a:p>
            <a:endParaRPr lang="en-SG"/>
          </a:p>
        </p:txBody>
      </p:sp>
      <p:pic>
        <p:nvPicPr>
          <p:cNvPr id="1026" name="Picture 2" descr="Image">
            <a:extLst>
              <a:ext uri="{FF2B5EF4-FFF2-40B4-BE49-F238E27FC236}">
                <a16:creationId xmlns:a16="http://schemas.microsoft.com/office/drawing/2014/main" id="{5BC18C9F-7FA4-5823-3290-6FB53EA6CE0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5226" y="293614"/>
            <a:ext cx="11794921" cy="6442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26776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177BF-35F0-4CC5-9DC4-49584446B271}"/>
              </a:ext>
            </a:extLst>
          </p:cNvPr>
          <p:cNvSpPr>
            <a:spLocks noGrp="1"/>
          </p:cNvSpPr>
          <p:nvPr>
            <p:ph type="title"/>
          </p:nvPr>
        </p:nvSpPr>
        <p:spPr/>
        <p:txBody>
          <a:bodyPr>
            <a:normAutofit/>
          </a:bodyPr>
          <a:lstStyle/>
          <a:p>
            <a:pPr algn="ctr"/>
            <a:r>
              <a:rPr lang="en-SG" sz="2400" b="1" dirty="0" err="1"/>
              <a:t>Minhaz</a:t>
            </a:r>
            <a:r>
              <a:rPr lang="en-SG" sz="2400" b="1" dirty="0"/>
              <a:t> Merchant</a:t>
            </a:r>
          </a:p>
        </p:txBody>
      </p:sp>
      <p:sp>
        <p:nvSpPr>
          <p:cNvPr id="3" name="Content Placeholder 2">
            <a:extLst>
              <a:ext uri="{FF2B5EF4-FFF2-40B4-BE49-F238E27FC236}">
                <a16:creationId xmlns:a16="http://schemas.microsoft.com/office/drawing/2014/main" id="{88FEDC26-1A33-E8C4-1171-0A583CA7326A}"/>
              </a:ext>
            </a:extLst>
          </p:cNvPr>
          <p:cNvSpPr>
            <a:spLocks noGrp="1"/>
          </p:cNvSpPr>
          <p:nvPr>
            <p:ph idx="1"/>
          </p:nvPr>
        </p:nvSpPr>
        <p:spPr/>
        <p:txBody>
          <a:bodyPr/>
          <a:lstStyle/>
          <a:p>
            <a:r>
              <a:rPr lang="en-US" b="0" i="0" dirty="0">
                <a:solidFill>
                  <a:srgbClr val="000000"/>
                </a:solidFill>
                <a:effectLst/>
                <a:latin typeface="Playfair Display" panose="00000500000000000000" pitchFamily="2" charset="0"/>
              </a:rPr>
              <a:t>India will have to balance its laudable 2070 net-zero target with a gradual but pragmatic shift away from fossil fuels without sacrificing an iota of its economic growth potential.</a:t>
            </a:r>
          </a:p>
          <a:p>
            <a:endParaRPr lang="en-US" dirty="0">
              <a:solidFill>
                <a:srgbClr val="000000"/>
              </a:solidFill>
              <a:latin typeface="Playfair Display" panose="00000500000000000000" pitchFamily="2" charset="0"/>
            </a:endParaRPr>
          </a:p>
          <a:p>
            <a:pPr marL="0" indent="0">
              <a:buNone/>
            </a:pPr>
            <a:r>
              <a:rPr lang="en-SG" dirty="0">
                <a:hlinkClick r:id="rId2"/>
              </a:rPr>
              <a:t>https://www.firstpost.com/opinion-news-expert-views-news-analysis-firstpost-viewpoint/head-on-after-polluting-the-world-for-300-years-the-west-lectures-india-on-climate-change-11199451.html</a:t>
            </a:r>
            <a:endParaRPr lang="en-SG" dirty="0"/>
          </a:p>
          <a:p>
            <a:pPr marL="0" indent="0">
              <a:buNone/>
            </a:pPr>
            <a:r>
              <a:rPr lang="en-SG" dirty="0"/>
              <a:t>Accessed on 7 September 2022</a:t>
            </a:r>
          </a:p>
        </p:txBody>
      </p:sp>
    </p:spTree>
    <p:extLst>
      <p:ext uri="{BB962C8B-B14F-4D97-AF65-F5344CB8AC3E}">
        <p14:creationId xmlns:p14="http://schemas.microsoft.com/office/powerpoint/2010/main" val="36862740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C732C-F52D-A6F6-E883-4513EA1D67E5}"/>
              </a:ext>
            </a:extLst>
          </p:cNvPr>
          <p:cNvSpPr>
            <a:spLocks noGrp="1"/>
          </p:cNvSpPr>
          <p:nvPr>
            <p:ph type="title"/>
          </p:nvPr>
        </p:nvSpPr>
        <p:spPr/>
        <p:txBody>
          <a:bodyPr/>
          <a:lstStyle/>
          <a:p>
            <a:endParaRPr lang="en-SG" dirty="0"/>
          </a:p>
        </p:txBody>
      </p:sp>
      <p:sp>
        <p:nvSpPr>
          <p:cNvPr id="3" name="Content Placeholder 2">
            <a:extLst>
              <a:ext uri="{FF2B5EF4-FFF2-40B4-BE49-F238E27FC236}">
                <a16:creationId xmlns:a16="http://schemas.microsoft.com/office/drawing/2014/main" id="{16129067-E65F-1E15-13B8-126E89ABE957}"/>
              </a:ext>
            </a:extLst>
          </p:cNvPr>
          <p:cNvSpPr>
            <a:spLocks noGrp="1"/>
          </p:cNvSpPr>
          <p:nvPr>
            <p:ph idx="1"/>
          </p:nvPr>
        </p:nvSpPr>
        <p:spPr/>
        <p:txBody>
          <a:bodyPr>
            <a:normAutofit fontScale="85000" lnSpcReduction="10000"/>
          </a:bodyPr>
          <a:lstStyle/>
          <a:p>
            <a:r>
              <a:rPr lang="en-US" b="0" i="0" dirty="0">
                <a:solidFill>
                  <a:srgbClr val="000000"/>
                </a:solidFill>
                <a:effectLst/>
                <a:latin typeface="Faustina"/>
              </a:rPr>
              <a:t>Russia’s largest coal company in talks to set up India office</a:t>
            </a:r>
          </a:p>
          <a:p>
            <a:r>
              <a:rPr lang="en-US" b="1" i="0" dirty="0">
                <a:solidFill>
                  <a:srgbClr val="727272"/>
                </a:solidFill>
                <a:effectLst/>
                <a:latin typeface="Montserrat" panose="00000500000000000000" pitchFamily="2" charset="0"/>
              </a:rPr>
              <a:t>CEO Maxim Basov told ET in an exclusive interview that the company’s shipments to India, traditionally a smaller importer of Russian coal, increased to 1.25 million </a:t>
            </a:r>
            <a:r>
              <a:rPr lang="en-US" b="1" i="0" dirty="0" err="1">
                <a:solidFill>
                  <a:srgbClr val="727272"/>
                </a:solidFill>
                <a:effectLst/>
                <a:latin typeface="Montserrat" panose="00000500000000000000" pitchFamily="2" charset="0"/>
              </a:rPr>
              <a:t>tonnes</a:t>
            </a:r>
            <a:r>
              <a:rPr lang="en-US" b="1" i="0" dirty="0">
                <a:solidFill>
                  <a:srgbClr val="727272"/>
                </a:solidFill>
                <a:effectLst/>
                <a:latin typeface="Montserrat" panose="00000500000000000000" pitchFamily="2" charset="0"/>
              </a:rPr>
              <a:t> in the first six months of 2022, twice more than in the entire 2021.</a:t>
            </a:r>
          </a:p>
          <a:p>
            <a:pPr marL="0" indent="0">
              <a:buNone/>
            </a:pPr>
            <a:r>
              <a:rPr lang="en-SG" dirty="0"/>
              <a:t>https://economictimes.indiatimes.com/industry/indl-goods/svs/metals-mining/russias-largest-coal-company-in-talks-to-set-up-india-office/articleshow/94125409.cms?utm_source=newsletter&amp;utm_medium=email&amp;utm_campaign=NewsDigest&amp;utm_content=Industry&amp;utm_term=2%20%20%20%20%20&amp;ncode=468594c62df3f07d83dfd3e1223657add1ac6977d6df13b152555335f1503e0ecddf1ce6d89e5f78264a19baf8f4dc92387813e1af55184b83559ca15536f380ff6952297a881f7488277ccfec8a848a</a:t>
            </a:r>
          </a:p>
          <a:p>
            <a:pPr marL="0" indent="0">
              <a:buNone/>
            </a:pPr>
            <a:r>
              <a:rPr lang="en-SG" dirty="0"/>
              <a:t>Accessed on 11 September 2022</a:t>
            </a:r>
          </a:p>
        </p:txBody>
      </p:sp>
    </p:spTree>
    <p:extLst>
      <p:ext uri="{BB962C8B-B14F-4D97-AF65-F5344CB8AC3E}">
        <p14:creationId xmlns:p14="http://schemas.microsoft.com/office/powerpoint/2010/main" val="21211244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5029D-06C5-34FE-44D3-F45A2A1A9378}"/>
              </a:ext>
            </a:extLst>
          </p:cNvPr>
          <p:cNvSpPr>
            <a:spLocks noGrp="1"/>
          </p:cNvSpPr>
          <p:nvPr>
            <p:ph type="title"/>
          </p:nvPr>
        </p:nvSpPr>
        <p:spPr/>
        <p:txBody>
          <a:bodyPr>
            <a:normAutofit/>
          </a:bodyPr>
          <a:lstStyle/>
          <a:p>
            <a:pPr algn="ctr"/>
            <a:r>
              <a:rPr lang="en-SG" sz="2000" b="1" dirty="0"/>
              <a:t>Lifestyle Choices</a:t>
            </a:r>
          </a:p>
        </p:txBody>
      </p:sp>
      <p:sp>
        <p:nvSpPr>
          <p:cNvPr id="3" name="Content Placeholder 2">
            <a:extLst>
              <a:ext uri="{FF2B5EF4-FFF2-40B4-BE49-F238E27FC236}">
                <a16:creationId xmlns:a16="http://schemas.microsoft.com/office/drawing/2014/main" id="{E4FEA655-F035-F9E9-B9D3-81D923787841}"/>
              </a:ext>
            </a:extLst>
          </p:cNvPr>
          <p:cNvSpPr>
            <a:spLocks noGrp="1"/>
          </p:cNvSpPr>
          <p:nvPr>
            <p:ph idx="1"/>
          </p:nvPr>
        </p:nvSpPr>
        <p:spPr/>
        <p:txBody>
          <a:bodyPr>
            <a:normAutofit fontScale="85000" lnSpcReduction="20000"/>
          </a:bodyPr>
          <a:lstStyle/>
          <a:p>
            <a:r>
              <a:rPr lang="en-SG" b="0" i="0" u="none" strike="noStrike" dirty="0">
                <a:solidFill>
                  <a:srgbClr val="1D9BF0"/>
                </a:solidFill>
                <a:effectLst/>
                <a:latin typeface="inherit"/>
                <a:hlinkClick r:id="rId2"/>
              </a:rPr>
              <a:t>http://</a:t>
            </a:r>
            <a:r>
              <a:rPr lang="en-SG" b="0" i="0" u="none" strike="noStrike" dirty="0">
                <a:solidFill>
                  <a:srgbClr val="1D9BF0"/>
                </a:solidFill>
                <a:effectLst/>
                <a:latin typeface="TwitterChirp"/>
                <a:hlinkClick r:id="rId2"/>
              </a:rPr>
              <a:t>mck.co/3AASTFB</a:t>
            </a:r>
            <a:endParaRPr lang="en-SG" b="0" i="0" u="none" strike="noStrike" dirty="0">
              <a:solidFill>
                <a:srgbClr val="1D9BF0"/>
              </a:solidFill>
              <a:effectLst/>
              <a:latin typeface="TwitterChirp"/>
            </a:endParaRPr>
          </a:p>
          <a:p>
            <a:pPr marL="0" indent="0">
              <a:buNone/>
            </a:pPr>
            <a:r>
              <a:rPr lang="en-SG" b="0" i="0" dirty="0">
                <a:solidFill>
                  <a:srgbClr val="0F1419"/>
                </a:solidFill>
                <a:effectLst/>
                <a:latin typeface="TwitterChirp"/>
              </a:rPr>
              <a:t>14 key technologies shaping the next decade: </a:t>
            </a:r>
          </a:p>
          <a:p>
            <a:pPr marL="0" indent="0">
              <a:buNone/>
            </a:pPr>
            <a:r>
              <a:rPr lang="en-SG" b="0" i="0" dirty="0">
                <a:solidFill>
                  <a:srgbClr val="0F1419"/>
                </a:solidFill>
                <a:effectLst/>
                <a:latin typeface="TwitterChirp"/>
              </a:rPr>
              <a:t>1 applied AI </a:t>
            </a:r>
          </a:p>
          <a:p>
            <a:r>
              <a:rPr lang="en-SG" b="0" i="0" dirty="0">
                <a:solidFill>
                  <a:srgbClr val="0F1419"/>
                </a:solidFill>
                <a:effectLst/>
                <a:latin typeface="TwitterChirp"/>
              </a:rPr>
              <a:t>2 5G/6G </a:t>
            </a:r>
          </a:p>
          <a:p>
            <a:r>
              <a:rPr lang="en-SG" b="0" i="0" dirty="0">
                <a:solidFill>
                  <a:srgbClr val="0F1419"/>
                </a:solidFill>
                <a:effectLst/>
                <a:latin typeface="TwitterChirp"/>
              </a:rPr>
              <a:t>3 bioengineering </a:t>
            </a:r>
          </a:p>
          <a:p>
            <a:r>
              <a:rPr lang="en-SG" b="0" i="0" dirty="0">
                <a:solidFill>
                  <a:srgbClr val="0F1419"/>
                </a:solidFill>
                <a:effectLst/>
                <a:latin typeface="TwitterChirp"/>
              </a:rPr>
              <a:t>4 clean energy </a:t>
            </a:r>
          </a:p>
          <a:p>
            <a:r>
              <a:rPr lang="en-SG" b="1" i="0" dirty="0">
                <a:solidFill>
                  <a:srgbClr val="0F1419"/>
                </a:solidFill>
                <a:effectLst/>
                <a:latin typeface="TwitterChirp"/>
              </a:rPr>
              <a:t>5 sustainable consumption </a:t>
            </a:r>
          </a:p>
          <a:p>
            <a:r>
              <a:rPr lang="en-SG" b="0" i="0" dirty="0">
                <a:solidFill>
                  <a:srgbClr val="0F1419"/>
                </a:solidFill>
                <a:effectLst/>
                <a:latin typeface="TwitterChirp"/>
              </a:rPr>
              <a:t>6 web3 (metaverse) </a:t>
            </a:r>
          </a:p>
          <a:p>
            <a:r>
              <a:rPr lang="en-SG" b="0" i="0" dirty="0">
                <a:solidFill>
                  <a:srgbClr val="0F1419"/>
                </a:solidFill>
                <a:effectLst/>
                <a:latin typeface="TwitterChirp"/>
              </a:rPr>
              <a:t>7 industrial machine learning </a:t>
            </a:r>
          </a:p>
          <a:p>
            <a:r>
              <a:rPr lang="en-SG" b="0" i="0" dirty="0">
                <a:solidFill>
                  <a:srgbClr val="0F1419"/>
                </a:solidFill>
                <a:effectLst/>
                <a:latin typeface="TwitterChirp"/>
              </a:rPr>
              <a:t>8 immersive reality </a:t>
            </a:r>
          </a:p>
          <a:p>
            <a:r>
              <a:rPr lang="en-SG" b="0" i="0" dirty="0">
                <a:solidFill>
                  <a:srgbClr val="0F1419"/>
                </a:solidFill>
                <a:effectLst/>
                <a:latin typeface="TwitterChirp"/>
              </a:rPr>
              <a:t>9 cloud computing 10 digital identity</a:t>
            </a:r>
            <a:endParaRPr lang="en-SG" dirty="0"/>
          </a:p>
        </p:txBody>
      </p:sp>
    </p:spTree>
    <p:extLst>
      <p:ext uri="{BB962C8B-B14F-4D97-AF65-F5344CB8AC3E}">
        <p14:creationId xmlns:p14="http://schemas.microsoft.com/office/powerpoint/2010/main" val="13488105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D79C0-C861-23C6-8C92-274E03A596E4}"/>
              </a:ext>
            </a:extLst>
          </p:cNvPr>
          <p:cNvSpPr>
            <a:spLocks noGrp="1"/>
          </p:cNvSpPr>
          <p:nvPr>
            <p:ph type="title"/>
          </p:nvPr>
        </p:nvSpPr>
        <p:spPr/>
        <p:txBody>
          <a:bodyPr>
            <a:normAutofit fontScale="90000"/>
          </a:bodyPr>
          <a:lstStyle/>
          <a:p>
            <a:pPr algn="ctr"/>
            <a:br>
              <a:rPr lang="en-SG" sz="2400" b="1" dirty="0">
                <a:hlinkClick r:id="rId2"/>
              </a:rPr>
            </a:br>
            <a:r>
              <a:rPr lang="en-SG" sz="2400" b="1" dirty="0">
                <a:hlinkClick r:id="rId2"/>
              </a:rPr>
              <a:t>Lifestyle Choices</a:t>
            </a:r>
            <a:br>
              <a:rPr lang="en-SG" sz="2400" b="1" dirty="0">
                <a:hlinkClick r:id="rId2"/>
              </a:rPr>
            </a:br>
            <a:r>
              <a:rPr lang="en-SG" sz="2400" b="1" dirty="0">
                <a:hlinkClick r:id="rId2"/>
              </a:rPr>
              <a:t>https://www.wionews.com/videos/meat-ads-to-be-banned-from-public-spaces-netherlands-to-go-meat-free-513699</a:t>
            </a:r>
            <a:br>
              <a:rPr lang="en-SG" sz="2400" b="1" dirty="0"/>
            </a:br>
            <a:r>
              <a:rPr lang="en-SG" sz="2400" b="1" dirty="0"/>
              <a:t>accessed on 7 September 20022</a:t>
            </a:r>
          </a:p>
        </p:txBody>
      </p:sp>
      <p:sp>
        <p:nvSpPr>
          <p:cNvPr id="3" name="Content Placeholder 2">
            <a:extLst>
              <a:ext uri="{FF2B5EF4-FFF2-40B4-BE49-F238E27FC236}">
                <a16:creationId xmlns:a16="http://schemas.microsoft.com/office/drawing/2014/main" id="{366716A4-2D7B-2C01-0F30-14A00B71CC17}"/>
              </a:ext>
            </a:extLst>
          </p:cNvPr>
          <p:cNvSpPr>
            <a:spLocks noGrp="1"/>
          </p:cNvSpPr>
          <p:nvPr>
            <p:ph idx="1"/>
          </p:nvPr>
        </p:nvSpPr>
        <p:spPr/>
        <p:txBody>
          <a:bodyPr/>
          <a:lstStyle/>
          <a:p>
            <a:r>
              <a:rPr lang="en-US" b="0" i="0" dirty="0">
                <a:solidFill>
                  <a:srgbClr val="333333"/>
                </a:solidFill>
                <a:effectLst/>
                <a:latin typeface="Noto Serif" panose="02020600060500020200" pitchFamily="18" charset="0"/>
              </a:rPr>
              <a:t>A Dutch city has decided to ban all meat advertisements from public spaces in an effort to reduce the consumption and green gas emissions. Haarlem in the Netherlands will enforce the ban from 2024 and with this it will become the first city in the world to ban meat ads.</a:t>
            </a:r>
            <a:endParaRPr lang="en-SG" dirty="0"/>
          </a:p>
        </p:txBody>
      </p:sp>
    </p:spTree>
    <p:extLst>
      <p:ext uri="{BB962C8B-B14F-4D97-AF65-F5344CB8AC3E}">
        <p14:creationId xmlns:p14="http://schemas.microsoft.com/office/powerpoint/2010/main" val="36185403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C418E-B60F-FBD2-AD10-B2A7F7C8570E}"/>
              </a:ext>
            </a:extLst>
          </p:cNvPr>
          <p:cNvSpPr>
            <a:spLocks noGrp="1"/>
          </p:cNvSpPr>
          <p:nvPr>
            <p:ph type="title"/>
          </p:nvPr>
        </p:nvSpPr>
        <p:spPr/>
        <p:txBody>
          <a:bodyPr>
            <a:normAutofit fontScale="90000"/>
          </a:bodyPr>
          <a:lstStyle/>
          <a:p>
            <a:pPr algn="ctr"/>
            <a:r>
              <a:rPr lang="en-US" sz="2700" dirty="0">
                <a:solidFill>
                  <a:srgbClr val="000000"/>
                </a:solidFill>
                <a:latin typeface="Faustina"/>
              </a:rPr>
              <a:t> </a:t>
            </a:r>
            <a:br>
              <a:rPr lang="en-US" sz="2700" dirty="0">
                <a:solidFill>
                  <a:srgbClr val="000000"/>
                </a:solidFill>
                <a:latin typeface="Faustina"/>
              </a:rPr>
            </a:br>
            <a:br>
              <a:rPr lang="en-US" sz="2700" dirty="0">
                <a:solidFill>
                  <a:srgbClr val="000000"/>
                </a:solidFill>
                <a:latin typeface="Faustina"/>
              </a:rPr>
            </a:br>
            <a:br>
              <a:rPr lang="en-US" sz="2700" dirty="0">
                <a:solidFill>
                  <a:srgbClr val="000000"/>
                </a:solidFill>
                <a:latin typeface="Faustina"/>
              </a:rPr>
            </a:br>
            <a:r>
              <a:rPr lang="en-US" sz="2700" dirty="0">
                <a:solidFill>
                  <a:srgbClr val="000000"/>
                </a:solidFill>
                <a:latin typeface="Faustina"/>
              </a:rPr>
              <a:t>Lifestyle choices</a:t>
            </a:r>
            <a:br>
              <a:rPr lang="en-US" sz="2700" dirty="0">
                <a:solidFill>
                  <a:srgbClr val="000000"/>
                </a:solidFill>
                <a:latin typeface="Faustina"/>
              </a:rPr>
            </a:br>
            <a:br>
              <a:rPr lang="en-US" b="0" i="0" dirty="0">
                <a:solidFill>
                  <a:srgbClr val="000000"/>
                </a:solidFill>
                <a:effectLst/>
                <a:latin typeface="Faustina"/>
              </a:rPr>
            </a:br>
            <a:endParaRPr lang="en-SG" dirty="0"/>
          </a:p>
        </p:txBody>
      </p:sp>
      <p:sp>
        <p:nvSpPr>
          <p:cNvPr id="3" name="Content Placeholder 2">
            <a:extLst>
              <a:ext uri="{FF2B5EF4-FFF2-40B4-BE49-F238E27FC236}">
                <a16:creationId xmlns:a16="http://schemas.microsoft.com/office/drawing/2014/main" id="{2F879BAC-2FBF-1ADB-545C-7AD7B05E8909}"/>
              </a:ext>
            </a:extLst>
          </p:cNvPr>
          <p:cNvSpPr>
            <a:spLocks noGrp="1"/>
          </p:cNvSpPr>
          <p:nvPr>
            <p:ph idx="1"/>
          </p:nvPr>
        </p:nvSpPr>
        <p:spPr/>
        <p:txBody>
          <a:bodyPr>
            <a:normAutofit fontScale="92500" lnSpcReduction="10000"/>
          </a:bodyPr>
          <a:lstStyle/>
          <a:p>
            <a:endParaRPr lang="en-US" sz="1800" b="1" i="0" dirty="0">
              <a:solidFill>
                <a:srgbClr val="727272"/>
              </a:solidFill>
              <a:effectLst/>
              <a:latin typeface="Montserrat" panose="00000500000000000000" pitchFamily="2" charset="0"/>
            </a:endParaRPr>
          </a:p>
          <a:p>
            <a:r>
              <a:rPr lang="en-US" sz="1800" dirty="0">
                <a:solidFill>
                  <a:srgbClr val="000000"/>
                </a:solidFill>
                <a:latin typeface="Faustina"/>
              </a:rPr>
              <a:t>A</a:t>
            </a:r>
            <a:r>
              <a:rPr lang="en-US" sz="1800" b="0" i="0" dirty="0">
                <a:solidFill>
                  <a:srgbClr val="000000"/>
                </a:solidFill>
                <a:effectLst/>
                <a:latin typeface="Faustina"/>
              </a:rPr>
              <a:t> 47-member panel to draft National Cooperation Policy document was set up in India in early September 2022</a:t>
            </a:r>
            <a:endParaRPr lang="en-US" sz="1800" b="1" i="0" dirty="0">
              <a:solidFill>
                <a:srgbClr val="727272"/>
              </a:solidFill>
              <a:effectLst/>
              <a:latin typeface="Montserrat" panose="00000500000000000000" pitchFamily="2" charset="0"/>
            </a:endParaRPr>
          </a:p>
          <a:p>
            <a:r>
              <a:rPr lang="en-US" sz="1800" b="1" i="0" dirty="0">
                <a:solidFill>
                  <a:srgbClr val="727272"/>
                </a:solidFill>
                <a:effectLst/>
                <a:latin typeface="Montserrat" panose="00000500000000000000" pitchFamily="2" charset="0"/>
              </a:rPr>
              <a:t>In India, a new document is being formulated with a view to fulfilling the mandate given to the new ministry of cooperation, which includes </a:t>
            </a:r>
            <a:r>
              <a:rPr lang="en-US" sz="1800" b="1" i="0" dirty="0" err="1">
                <a:solidFill>
                  <a:srgbClr val="727272"/>
                </a:solidFill>
                <a:effectLst/>
                <a:latin typeface="Montserrat" panose="00000500000000000000" pitchFamily="2" charset="0"/>
              </a:rPr>
              <a:t>realising</a:t>
            </a:r>
            <a:r>
              <a:rPr lang="en-US" sz="1800" b="1" i="0" dirty="0">
                <a:solidFill>
                  <a:srgbClr val="727272"/>
                </a:solidFill>
                <a:effectLst/>
                <a:latin typeface="Montserrat" panose="00000500000000000000" pitchFamily="2" charset="0"/>
              </a:rPr>
              <a:t> the vision of '</a:t>
            </a:r>
            <a:r>
              <a:rPr lang="en-US" sz="1800" b="1" i="0" dirty="0" err="1">
                <a:solidFill>
                  <a:srgbClr val="727272"/>
                </a:solidFill>
                <a:effectLst/>
                <a:latin typeface="Montserrat" panose="00000500000000000000" pitchFamily="2" charset="0"/>
              </a:rPr>
              <a:t>Sahakar</a:t>
            </a:r>
            <a:r>
              <a:rPr lang="en-US" sz="1800" b="1" i="0" dirty="0">
                <a:solidFill>
                  <a:srgbClr val="727272"/>
                </a:solidFill>
                <a:effectLst/>
                <a:latin typeface="Montserrat" panose="00000500000000000000" pitchFamily="2" charset="0"/>
              </a:rPr>
              <a:t> se </a:t>
            </a:r>
            <a:r>
              <a:rPr lang="en-US" sz="1800" b="1" i="0" dirty="0" err="1">
                <a:solidFill>
                  <a:srgbClr val="727272"/>
                </a:solidFill>
                <a:effectLst/>
                <a:latin typeface="Montserrat" panose="00000500000000000000" pitchFamily="2" charset="0"/>
              </a:rPr>
              <a:t>Samriddhi</a:t>
            </a:r>
            <a:r>
              <a:rPr lang="en-US" sz="1800" b="1" i="0" dirty="0">
                <a:solidFill>
                  <a:srgbClr val="727272"/>
                </a:solidFill>
                <a:effectLst/>
                <a:latin typeface="Montserrat" panose="00000500000000000000" pitchFamily="2" charset="0"/>
              </a:rPr>
              <a:t>'; strengthening cooperative movement in the country and deepening its reach up to the grassroots; and promoting cooperative-based economic development model. </a:t>
            </a:r>
          </a:p>
          <a:p>
            <a:r>
              <a:rPr lang="en-US" sz="1800" b="1" i="0" dirty="0">
                <a:solidFill>
                  <a:srgbClr val="727272"/>
                </a:solidFill>
                <a:effectLst/>
                <a:latin typeface="Montserrat" panose="00000500000000000000" pitchFamily="2" charset="0"/>
              </a:rPr>
              <a:t>"The new policy will go a long way in strengthening the co-operative movement in the country," the statement said.</a:t>
            </a:r>
          </a:p>
          <a:p>
            <a:r>
              <a:rPr lang="en-US" sz="2400" b="1" i="0" dirty="0">
                <a:solidFill>
                  <a:srgbClr val="000000"/>
                </a:solidFill>
                <a:effectLst/>
                <a:latin typeface="Faustina"/>
              </a:rPr>
              <a:t>The committee should submit the final draft within three months from the date of its first meeting</a:t>
            </a:r>
            <a:r>
              <a:rPr lang="en-US" sz="1800" b="0" i="0" dirty="0">
                <a:solidFill>
                  <a:srgbClr val="000000"/>
                </a:solidFill>
                <a:effectLst/>
                <a:latin typeface="Faustina"/>
              </a:rPr>
              <a:t>.</a:t>
            </a:r>
          </a:p>
          <a:p>
            <a:endParaRPr lang="en-US" sz="1800" dirty="0">
              <a:solidFill>
                <a:srgbClr val="000000"/>
              </a:solidFill>
              <a:latin typeface="Faustina"/>
            </a:endParaRPr>
          </a:p>
          <a:p>
            <a:r>
              <a:rPr lang="en-US" sz="1800" b="1" i="0" dirty="0">
                <a:solidFill>
                  <a:srgbClr val="000000"/>
                </a:solidFill>
                <a:effectLst/>
                <a:latin typeface="Faustina"/>
              </a:rPr>
              <a:t>It is strongly urged that this panel incorporate:</a:t>
            </a:r>
          </a:p>
          <a:p>
            <a:pPr marL="342900" indent="-342900">
              <a:buAutoNum type="arabicParenBoth"/>
            </a:pPr>
            <a:r>
              <a:rPr lang="en-US" sz="1800" b="1" i="0" dirty="0">
                <a:solidFill>
                  <a:srgbClr val="000000"/>
                </a:solidFill>
                <a:effectLst/>
                <a:latin typeface="Faustina"/>
              </a:rPr>
              <a:t>How to shorten inputs-production-consumption-recycling chain in some areas</a:t>
            </a:r>
          </a:p>
          <a:p>
            <a:pPr marL="342900" indent="-342900">
              <a:buAutoNum type="arabicParenBoth"/>
            </a:pPr>
            <a:r>
              <a:rPr lang="en-US" sz="1800" b="1" dirty="0">
                <a:solidFill>
                  <a:srgbClr val="000000"/>
                </a:solidFill>
                <a:latin typeface="Faustina"/>
              </a:rPr>
              <a:t>How to promote environmentally more compatible lifestyles</a:t>
            </a:r>
            <a:endParaRPr lang="en-US" sz="1800" b="1" i="0" dirty="0">
              <a:solidFill>
                <a:srgbClr val="000000"/>
              </a:solidFill>
              <a:effectLst/>
              <a:latin typeface="Faustina"/>
            </a:endParaRPr>
          </a:p>
          <a:p>
            <a:endParaRPr lang="en-US" sz="1800" b="1" i="0" dirty="0">
              <a:solidFill>
                <a:srgbClr val="727272"/>
              </a:solidFill>
              <a:effectLst/>
              <a:latin typeface="Montserrat" panose="00000500000000000000" pitchFamily="2" charset="0"/>
            </a:endParaRPr>
          </a:p>
          <a:p>
            <a:endParaRPr lang="en-SG" dirty="0"/>
          </a:p>
        </p:txBody>
      </p:sp>
    </p:spTree>
    <p:extLst>
      <p:ext uri="{BB962C8B-B14F-4D97-AF65-F5344CB8AC3E}">
        <p14:creationId xmlns:p14="http://schemas.microsoft.com/office/powerpoint/2010/main" val="11064324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92D59-D8C4-39E2-EF0F-501A1320B018}"/>
              </a:ext>
            </a:extLst>
          </p:cNvPr>
          <p:cNvSpPr>
            <a:spLocks noGrp="1"/>
          </p:cNvSpPr>
          <p:nvPr>
            <p:ph type="title"/>
          </p:nvPr>
        </p:nvSpPr>
        <p:spPr/>
        <p:txBody>
          <a:bodyPr>
            <a:normAutofit/>
          </a:bodyPr>
          <a:lstStyle/>
          <a:p>
            <a:pPr algn="ctr"/>
            <a:r>
              <a:rPr lang="en-SG" sz="2400" b="1" dirty="0"/>
              <a:t>Lifestyle Choices</a:t>
            </a:r>
          </a:p>
        </p:txBody>
      </p:sp>
      <p:sp>
        <p:nvSpPr>
          <p:cNvPr id="3" name="Content Placeholder 2">
            <a:extLst>
              <a:ext uri="{FF2B5EF4-FFF2-40B4-BE49-F238E27FC236}">
                <a16:creationId xmlns:a16="http://schemas.microsoft.com/office/drawing/2014/main" id="{F94BBFBE-D768-10D5-F48B-11A53F21255D}"/>
              </a:ext>
            </a:extLst>
          </p:cNvPr>
          <p:cNvSpPr>
            <a:spLocks noGrp="1"/>
          </p:cNvSpPr>
          <p:nvPr>
            <p:ph idx="1"/>
          </p:nvPr>
        </p:nvSpPr>
        <p:spPr/>
        <p:txBody>
          <a:bodyPr/>
          <a:lstStyle/>
          <a:p>
            <a:r>
              <a:rPr lang="en-US" b="0" i="0" dirty="0">
                <a:solidFill>
                  <a:srgbClr val="333333"/>
                </a:solidFill>
                <a:effectLst/>
                <a:latin typeface="Montserrat" panose="00000500000000000000" pitchFamily="2" charset="0"/>
              </a:rPr>
              <a:t>The makers of SUVs (and they are now hugely popular in India, especially real SUVs that can pretty much go anywhere) are either unaware or do not care about the irresponsible way in which their vehicles are driven in the ecologically fragile grasslands outside Bengaluru or the equally (if not more) ecologically fragile </a:t>
            </a:r>
            <a:r>
              <a:rPr lang="en-US" b="0" i="0" dirty="0" err="1">
                <a:solidFill>
                  <a:srgbClr val="333333"/>
                </a:solidFill>
                <a:effectLst/>
                <a:latin typeface="Montserrat" panose="00000500000000000000" pitchFamily="2" charset="0"/>
              </a:rPr>
              <a:t>Aravallis</a:t>
            </a:r>
            <a:r>
              <a:rPr lang="en-US" b="0" i="0" dirty="0">
                <a:solidFill>
                  <a:srgbClr val="333333"/>
                </a:solidFill>
                <a:effectLst/>
                <a:latin typeface="Montserrat" panose="00000500000000000000" pitchFamily="2" charset="0"/>
              </a:rPr>
              <a:t> outside Delhi and Gurugram.</a:t>
            </a:r>
            <a:endParaRPr lang="en-SG" dirty="0"/>
          </a:p>
        </p:txBody>
      </p:sp>
    </p:spTree>
    <p:extLst>
      <p:ext uri="{BB962C8B-B14F-4D97-AF65-F5344CB8AC3E}">
        <p14:creationId xmlns:p14="http://schemas.microsoft.com/office/powerpoint/2010/main" val="19679588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0DA36-13E3-A6D0-C944-434121A2C627}"/>
              </a:ext>
            </a:extLst>
          </p:cNvPr>
          <p:cNvSpPr>
            <a:spLocks noGrp="1"/>
          </p:cNvSpPr>
          <p:nvPr>
            <p:ph type="title"/>
          </p:nvPr>
        </p:nvSpPr>
        <p:spPr/>
        <p:txBody>
          <a:bodyPr>
            <a:normAutofit/>
          </a:bodyPr>
          <a:lstStyle/>
          <a:p>
            <a:pPr algn="ctr"/>
            <a:r>
              <a:rPr lang="en-SG" sz="2400" b="1" dirty="0"/>
              <a:t>Lifestyle Choices</a:t>
            </a:r>
          </a:p>
        </p:txBody>
      </p:sp>
      <p:sp>
        <p:nvSpPr>
          <p:cNvPr id="3" name="Content Placeholder 2">
            <a:extLst>
              <a:ext uri="{FF2B5EF4-FFF2-40B4-BE49-F238E27FC236}">
                <a16:creationId xmlns:a16="http://schemas.microsoft.com/office/drawing/2014/main" id="{5D6C07CB-5D0D-B1A0-62E5-18465F594526}"/>
              </a:ext>
            </a:extLst>
          </p:cNvPr>
          <p:cNvSpPr>
            <a:spLocks noGrp="1"/>
          </p:cNvSpPr>
          <p:nvPr>
            <p:ph idx="1"/>
          </p:nvPr>
        </p:nvSpPr>
        <p:spPr/>
        <p:txBody>
          <a:bodyPr/>
          <a:lstStyle/>
          <a:p>
            <a:r>
              <a:rPr lang="en-US" b="0" i="0" dirty="0">
                <a:solidFill>
                  <a:srgbClr val="333333"/>
                </a:solidFill>
                <a:effectLst/>
                <a:latin typeface="Montserrat" panose="00000500000000000000" pitchFamily="2" charset="0"/>
              </a:rPr>
              <a:t>At least two food delivery companies (including the largest) now offer inter-city deliveries, adding to the carbon footprint of food – perhaps the third most irresponsible activity that a food company can engage in, at least in my opinion (selling sugar and fat using the sheer power of marketing has to be the first; the use of unsustainable palm oil is the second). </a:t>
            </a:r>
            <a:endParaRPr lang="en-SG" dirty="0"/>
          </a:p>
        </p:txBody>
      </p:sp>
    </p:spTree>
    <p:extLst>
      <p:ext uri="{BB962C8B-B14F-4D97-AF65-F5344CB8AC3E}">
        <p14:creationId xmlns:p14="http://schemas.microsoft.com/office/powerpoint/2010/main" val="16622404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76A85-59D9-E536-D9F8-9883E93CC9C5}"/>
              </a:ext>
            </a:extLst>
          </p:cNvPr>
          <p:cNvSpPr>
            <a:spLocks noGrp="1"/>
          </p:cNvSpPr>
          <p:nvPr>
            <p:ph type="title"/>
          </p:nvPr>
        </p:nvSpPr>
        <p:spPr/>
        <p:txBody>
          <a:bodyPr/>
          <a:lstStyle/>
          <a:p>
            <a:endParaRPr lang="en-SG"/>
          </a:p>
        </p:txBody>
      </p:sp>
      <p:pic>
        <p:nvPicPr>
          <p:cNvPr id="1026" name="Picture 2" descr="Image">
            <a:extLst>
              <a:ext uri="{FF2B5EF4-FFF2-40B4-BE49-F238E27FC236}">
                <a16:creationId xmlns:a16="http://schemas.microsoft.com/office/drawing/2014/main" id="{CB51DD5F-D0A4-2446-0CE5-56ECA076D1B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70749" y="0"/>
            <a:ext cx="9322167"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C163B01-8005-B801-CCB2-0F6DE49E2896}"/>
              </a:ext>
            </a:extLst>
          </p:cNvPr>
          <p:cNvSpPr txBox="1"/>
          <p:nvPr/>
        </p:nvSpPr>
        <p:spPr>
          <a:xfrm>
            <a:off x="3047301" y="2692433"/>
            <a:ext cx="6094602" cy="1477328"/>
          </a:xfrm>
          <a:prstGeom prst="rect">
            <a:avLst/>
          </a:prstGeom>
          <a:noFill/>
        </p:spPr>
        <p:txBody>
          <a:bodyPr wrap="square">
            <a:spAutoFit/>
          </a:bodyPr>
          <a:lstStyle/>
          <a:p>
            <a:r>
              <a:rPr lang="en-US" b="0" i="0" dirty="0">
                <a:solidFill>
                  <a:srgbClr val="0F1419"/>
                </a:solidFill>
                <a:effectLst/>
                <a:latin typeface="TwitterChirp"/>
              </a:rPr>
              <a:t>UK supermarkets have removed “best before” dates on thousands of fresh food products in an effort to reduce food waste ‘Best before’ is generally a guideline for quality, taste, freshness... totally different to ‘use by’ dates which are about food safety</a:t>
            </a:r>
            <a:endParaRPr lang="en-SG" dirty="0"/>
          </a:p>
        </p:txBody>
      </p:sp>
    </p:spTree>
    <p:extLst>
      <p:ext uri="{BB962C8B-B14F-4D97-AF65-F5344CB8AC3E}">
        <p14:creationId xmlns:p14="http://schemas.microsoft.com/office/powerpoint/2010/main" val="2356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E09F6-D84C-6ECB-7625-81E1810B040D}"/>
              </a:ext>
            </a:extLst>
          </p:cNvPr>
          <p:cNvSpPr>
            <a:spLocks noGrp="1"/>
          </p:cNvSpPr>
          <p:nvPr>
            <p:ph type="title"/>
          </p:nvPr>
        </p:nvSpPr>
        <p:spPr/>
        <p:txBody>
          <a:bodyPr>
            <a:normAutofit/>
          </a:bodyPr>
          <a:lstStyle/>
          <a:p>
            <a:pPr algn="ctr"/>
            <a:r>
              <a:rPr lang="en-US" sz="2000" b="1" dirty="0"/>
              <a:t>Select Thoughts</a:t>
            </a:r>
            <a:endParaRPr lang="en-SG" sz="2000" b="1" dirty="0"/>
          </a:p>
        </p:txBody>
      </p:sp>
      <p:sp>
        <p:nvSpPr>
          <p:cNvPr id="3" name="Content Placeholder 2">
            <a:extLst>
              <a:ext uri="{FF2B5EF4-FFF2-40B4-BE49-F238E27FC236}">
                <a16:creationId xmlns:a16="http://schemas.microsoft.com/office/drawing/2014/main" id="{EA7814A6-002D-3C62-AE06-495423AFB126}"/>
              </a:ext>
            </a:extLst>
          </p:cNvPr>
          <p:cNvSpPr>
            <a:spLocks noGrp="1"/>
          </p:cNvSpPr>
          <p:nvPr>
            <p:ph idx="1"/>
          </p:nvPr>
        </p:nvSpPr>
        <p:spPr/>
        <p:txBody>
          <a:bodyPr>
            <a:normAutofit fontScale="77500" lnSpcReduction="20000"/>
          </a:bodyPr>
          <a:lstStyle/>
          <a:p>
            <a:r>
              <a:rPr lang="en-US" b="0" i="0" dirty="0">
                <a:solidFill>
                  <a:srgbClr val="0F1419"/>
                </a:solidFill>
                <a:effectLst/>
                <a:latin typeface="TwitterChirp"/>
              </a:rPr>
              <a:t>“The greatest danger to our planet is the belief that someone else will save it.“</a:t>
            </a:r>
          </a:p>
          <a:p>
            <a:endParaRPr lang="en-US" dirty="0">
              <a:solidFill>
                <a:srgbClr val="0F1419"/>
              </a:solidFill>
              <a:latin typeface="TwitterChirp"/>
            </a:endParaRPr>
          </a:p>
          <a:p>
            <a:r>
              <a:rPr lang="en-US" b="0" i="0" dirty="0">
                <a:effectLst/>
                <a:latin typeface="Roboto" panose="02000000000000000000" pitchFamily="2" charset="0"/>
              </a:rPr>
              <a:t>Speaking at the World Sustainable Development Summit - High Level Round Table on Rebooting Green Growth organized by the Energy and Resources Institute (TERI), Jaishankar argued that there was a need for evolving a comprehensive approach which covers education to values and from lifestyle to developmental philosophy.</a:t>
            </a:r>
            <a:br>
              <a:rPr lang="en-US" dirty="0"/>
            </a:br>
            <a:br>
              <a:rPr lang="en-US" dirty="0"/>
            </a:br>
            <a:r>
              <a:rPr lang="en-US" b="0" i="0" dirty="0">
                <a:effectLst/>
                <a:latin typeface="Roboto" panose="02000000000000000000" pitchFamily="2" charset="0"/>
              </a:rPr>
              <a:t>“We need global awareness to bring about behavioral change,” he argued, stating that respect for nature, judicious use of resources, reducing its needs and living within its means have all been important aspects of India’s traditions</a:t>
            </a:r>
          </a:p>
          <a:p>
            <a:r>
              <a:rPr lang="en-US" b="0" i="0" dirty="0">
                <a:effectLst/>
                <a:latin typeface="Roboto" panose="02000000000000000000" pitchFamily="2" charset="0"/>
                <a:hlinkClick r:id="rId2"/>
              </a:rPr>
              <a:t>https://www.indianewsnetwork.com/20210211/india-is-a-leader-in-climate-action-eam-jaishankar</a:t>
            </a:r>
            <a:endParaRPr lang="en-US" b="0" i="0" dirty="0">
              <a:effectLst/>
              <a:latin typeface="Roboto" panose="02000000000000000000" pitchFamily="2" charset="0"/>
            </a:endParaRPr>
          </a:p>
          <a:p>
            <a:r>
              <a:rPr lang="en-US" dirty="0">
                <a:latin typeface="Roboto" panose="02000000000000000000" pitchFamily="2" charset="0"/>
              </a:rPr>
              <a:t>Accessed  on 3 October 2022</a:t>
            </a:r>
            <a:endParaRPr lang="en-US" b="0" i="0" dirty="0">
              <a:effectLst/>
              <a:latin typeface="Roboto" panose="02000000000000000000" pitchFamily="2" charset="0"/>
            </a:endParaRPr>
          </a:p>
          <a:p>
            <a:endParaRPr lang="en-US" b="0" i="0" dirty="0">
              <a:solidFill>
                <a:srgbClr val="0F1419"/>
              </a:solidFill>
              <a:effectLst/>
              <a:latin typeface="TwitterChirp"/>
            </a:endParaRPr>
          </a:p>
          <a:p>
            <a:pPr marL="0" indent="0">
              <a:buNone/>
            </a:pPr>
            <a:endParaRPr lang="en-SG" dirty="0"/>
          </a:p>
        </p:txBody>
      </p:sp>
    </p:spTree>
    <p:extLst>
      <p:ext uri="{BB962C8B-B14F-4D97-AF65-F5344CB8AC3E}">
        <p14:creationId xmlns:p14="http://schemas.microsoft.com/office/powerpoint/2010/main" val="29481924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D9C93-29C1-6E90-27C8-BCA8BC633F21}"/>
              </a:ext>
            </a:extLst>
          </p:cNvPr>
          <p:cNvSpPr>
            <a:spLocks noGrp="1"/>
          </p:cNvSpPr>
          <p:nvPr>
            <p:ph type="title"/>
          </p:nvPr>
        </p:nvSpPr>
        <p:spPr/>
        <p:txBody>
          <a:bodyPr>
            <a:normAutofit/>
          </a:bodyPr>
          <a:lstStyle/>
          <a:p>
            <a:pPr algn="ctr"/>
            <a:r>
              <a:rPr lang="en-SG" sz="2000" b="1" dirty="0"/>
              <a:t>Lifestyle Choices</a:t>
            </a:r>
            <a:endParaRPr lang="en-SG" sz="2000" dirty="0"/>
          </a:p>
        </p:txBody>
      </p:sp>
      <p:sp>
        <p:nvSpPr>
          <p:cNvPr id="3" name="Content Placeholder 2">
            <a:extLst>
              <a:ext uri="{FF2B5EF4-FFF2-40B4-BE49-F238E27FC236}">
                <a16:creationId xmlns:a16="http://schemas.microsoft.com/office/drawing/2014/main" id="{0741A9C3-A2E9-5EF2-9D8E-64E3C07B27A0}"/>
              </a:ext>
            </a:extLst>
          </p:cNvPr>
          <p:cNvSpPr>
            <a:spLocks noGrp="1"/>
          </p:cNvSpPr>
          <p:nvPr>
            <p:ph idx="1"/>
          </p:nvPr>
        </p:nvSpPr>
        <p:spPr/>
        <p:txBody>
          <a:bodyPr>
            <a:normAutofit fontScale="55000" lnSpcReduction="20000"/>
          </a:bodyPr>
          <a:lstStyle/>
          <a:p>
            <a:r>
              <a:rPr lang="en-US" b="0" i="0" dirty="0">
                <a:solidFill>
                  <a:srgbClr val="333333"/>
                </a:solidFill>
                <a:effectLst/>
                <a:latin typeface="Open Sans" panose="020B0606030504020204" pitchFamily="34" charset="0"/>
              </a:rPr>
              <a:t>The government is strongly encouraging solar and wind energy-based charging mechanisms for electric mobility.</a:t>
            </a:r>
          </a:p>
          <a:p>
            <a:pPr marL="0" indent="0">
              <a:buNone/>
            </a:pPr>
            <a:r>
              <a:rPr lang="en-US" dirty="0">
                <a:solidFill>
                  <a:srgbClr val="333333"/>
                </a:solidFill>
                <a:latin typeface="Open Sans" panose="020B0606030504020204" pitchFamily="34" charset="0"/>
              </a:rPr>
              <a:t>It is </a:t>
            </a:r>
            <a:r>
              <a:rPr lang="en-US" b="0" i="0" dirty="0">
                <a:solidFill>
                  <a:srgbClr val="333333"/>
                </a:solidFill>
                <a:effectLst/>
                <a:latin typeface="Open Sans" panose="020B0606030504020204" pitchFamily="34" charset="0"/>
              </a:rPr>
              <a:t> also working on developing electric highways, which will be powered by solar energy and this will facilitate charging of heavy duty trucks and buses while running.</a:t>
            </a:r>
            <a:br>
              <a:rPr lang="en-US" dirty="0"/>
            </a:br>
            <a:br>
              <a:rPr lang="en-US" dirty="0"/>
            </a:br>
            <a:br>
              <a:rPr lang="en-US" dirty="0"/>
            </a:br>
            <a:r>
              <a:rPr lang="en-US" b="0" i="0" dirty="0">
                <a:solidFill>
                  <a:srgbClr val="333333"/>
                </a:solidFill>
                <a:effectLst/>
                <a:latin typeface="Open Sans" panose="020B0606030504020204" pitchFamily="34" charset="0"/>
              </a:rPr>
              <a:t>An electric highway generally refers to a road which supplies power to vehicles travelling on it, including through overhead powerlines.</a:t>
            </a:r>
            <a:br>
              <a:rPr lang="en-US" dirty="0"/>
            </a:br>
            <a:br>
              <a:rPr lang="en-US" dirty="0"/>
            </a:br>
            <a:endParaRPr lang="en-US" b="0" i="0" dirty="0">
              <a:solidFill>
                <a:srgbClr val="333333"/>
              </a:solidFill>
              <a:effectLst/>
              <a:latin typeface="arial" panose="020B0604020202020204" pitchFamily="34" charset="0"/>
            </a:endParaRPr>
          </a:p>
          <a:p>
            <a:r>
              <a:rPr lang="en-US" b="0" i="0" dirty="0">
                <a:solidFill>
                  <a:srgbClr val="333333"/>
                </a:solidFill>
                <a:effectLst/>
                <a:latin typeface="Open Sans" panose="020B0606030504020204" pitchFamily="34" charset="0"/>
              </a:rPr>
              <a:t>toll plazas are to be powered by solar energy.</a:t>
            </a:r>
            <a:br>
              <a:rPr lang="en-US" dirty="0"/>
            </a:br>
            <a:br>
              <a:rPr lang="en-US" dirty="0"/>
            </a:br>
            <a:br>
              <a:rPr lang="en-US" dirty="0"/>
            </a:br>
            <a:br>
              <a:rPr lang="en-US" dirty="0"/>
            </a:br>
            <a:br>
              <a:rPr lang="en-US" b="0" i="0" dirty="0">
                <a:solidFill>
                  <a:srgbClr val="333333"/>
                </a:solidFill>
                <a:effectLst/>
                <a:latin typeface="arial" panose="020B0604020202020204" pitchFamily="34" charset="0"/>
              </a:rPr>
            </a:br>
            <a:r>
              <a:rPr lang="en-US" b="0" i="0" u="none" strike="noStrike" dirty="0">
                <a:solidFill>
                  <a:srgbClr val="333333"/>
                </a:solidFill>
                <a:effectLst/>
                <a:latin typeface="arial" panose="020B0604020202020204" pitchFamily="34" charset="0"/>
                <a:hlinkClick r:id="rId2"/>
              </a:rPr>
              <a:t>https://government.economictimes.indiatimes.com/news/technology/govt-working-on-developing-electric-highways-powered-by-solar-energy-union-minister-nitin-gadkari/94170128?utm_source=Mailer&amp;utm_medium=newsletter&amp;utm_campaign=etgovernment_news_2022-09-14&amp;dt=2022-09-14&amp;em=bXVrdWwuYXNoZXJAZ21haWwuY29t</a:t>
            </a:r>
            <a:endParaRPr lang="en-US" b="0" i="0" dirty="0">
              <a:solidFill>
                <a:srgbClr val="333333"/>
              </a:solidFill>
              <a:effectLst/>
              <a:latin typeface="arial" panose="020B0604020202020204" pitchFamily="34" charset="0"/>
            </a:endParaRPr>
          </a:p>
          <a:p>
            <a:pPr marL="0" indent="0">
              <a:buNone/>
            </a:pPr>
            <a:r>
              <a:rPr lang="en-US" dirty="0">
                <a:solidFill>
                  <a:srgbClr val="333333"/>
                </a:solidFill>
                <a:latin typeface="arial" panose="020B0604020202020204" pitchFamily="34" charset="0"/>
              </a:rPr>
              <a:t>Accessed on 13 September 2022</a:t>
            </a:r>
            <a:br>
              <a:rPr lang="en-US" dirty="0"/>
            </a:br>
            <a:br>
              <a:rPr lang="en-US" dirty="0"/>
            </a:br>
            <a:endParaRPr lang="en-SG" dirty="0"/>
          </a:p>
        </p:txBody>
      </p:sp>
    </p:spTree>
    <p:extLst>
      <p:ext uri="{BB962C8B-B14F-4D97-AF65-F5344CB8AC3E}">
        <p14:creationId xmlns:p14="http://schemas.microsoft.com/office/powerpoint/2010/main" val="11033289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5820E-1E7C-18D0-A056-66ED485FFE85}"/>
              </a:ext>
            </a:extLst>
          </p:cNvPr>
          <p:cNvSpPr>
            <a:spLocks noGrp="1"/>
          </p:cNvSpPr>
          <p:nvPr>
            <p:ph type="title"/>
          </p:nvPr>
        </p:nvSpPr>
        <p:spPr/>
        <p:txBody>
          <a:bodyPr>
            <a:normAutofit/>
          </a:bodyPr>
          <a:lstStyle/>
          <a:p>
            <a:pPr algn="ctr"/>
            <a:r>
              <a:rPr lang="en-SG" sz="2000" b="1" dirty="0"/>
              <a:t>Lifestyle Choices</a:t>
            </a:r>
            <a:endParaRPr lang="en-SG" sz="2000" dirty="0"/>
          </a:p>
        </p:txBody>
      </p:sp>
      <p:sp>
        <p:nvSpPr>
          <p:cNvPr id="6" name="AutoShape 6" descr="About half of global food loss and waste happens upstream, before products arrive at retailers’ stores or warehouses.">
            <a:extLst>
              <a:ext uri="{FF2B5EF4-FFF2-40B4-BE49-F238E27FC236}">
                <a16:creationId xmlns:a16="http://schemas.microsoft.com/office/drawing/2014/main" id="{23D63551-377F-B5F0-B221-7616195D093E}"/>
              </a:ext>
            </a:extLst>
          </p:cNvPr>
          <p:cNvSpPr>
            <a:spLocks noGrp="1" noChangeAspect="1" noChangeArrowheads="1"/>
          </p:cNvSpPr>
          <p:nvPr>
            <p:ph idx="1"/>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92500" lnSpcReduction="10000"/>
          </a:bodyPr>
          <a:lstStyle/>
          <a:p>
            <a:pPr algn="l"/>
            <a:r>
              <a:rPr lang="en-US" b="0" i="0" dirty="0">
                <a:solidFill>
                  <a:srgbClr val="000000"/>
                </a:solidFill>
                <a:effectLst/>
                <a:latin typeface="Merriweather" panose="00000500000000000000" pitchFamily="2" charset="0"/>
              </a:rPr>
              <a:t>Union Minister Nitin Gadkari has argued for the need to reduce logistics costs in the country, which is higher than that of China, the US and European countries.</a:t>
            </a:r>
          </a:p>
          <a:p>
            <a:pPr algn="l"/>
            <a:r>
              <a:rPr lang="en-US" b="0" i="0" dirty="0">
                <a:solidFill>
                  <a:srgbClr val="000000"/>
                </a:solidFill>
                <a:effectLst/>
                <a:latin typeface="Merriweather" panose="00000500000000000000" pitchFamily="2" charset="0"/>
              </a:rPr>
              <a:t>The idea is to make waterways as a popular mode of transport for passengers and goods as this will help in bringing down the import cost of petrol and diesel, which is around Rs 16 lakh crore for the country annually, he said.</a:t>
            </a:r>
          </a:p>
          <a:p>
            <a:pPr algn="l"/>
            <a:r>
              <a:rPr lang="en-US" b="0" i="0" dirty="0">
                <a:solidFill>
                  <a:srgbClr val="000000"/>
                </a:solidFill>
                <a:effectLst/>
                <a:latin typeface="Merriweather" panose="00000500000000000000" pitchFamily="2" charset="0"/>
              </a:rPr>
              <a:t>"Our first priority is waterways, second railways, third road and lastly aviation. Bringing down logistics costs will help in generating employment in the country," he said at a </a:t>
            </a:r>
            <a:r>
              <a:rPr lang="en-US" b="0" i="0" dirty="0" err="1">
                <a:solidFill>
                  <a:srgbClr val="000000"/>
                </a:solidFill>
                <a:effectLst/>
                <a:latin typeface="Merriweather" panose="00000500000000000000" pitchFamily="2" charset="0"/>
              </a:rPr>
              <a:t>programme</a:t>
            </a:r>
            <a:r>
              <a:rPr lang="en-US" b="0" i="0" dirty="0">
                <a:solidFill>
                  <a:srgbClr val="000000"/>
                </a:solidFill>
                <a:effectLst/>
                <a:latin typeface="Merriweather" panose="00000500000000000000" pitchFamily="2" charset="0"/>
              </a:rPr>
              <a:t> </a:t>
            </a:r>
            <a:r>
              <a:rPr lang="en-US" b="0" i="0" dirty="0" err="1">
                <a:solidFill>
                  <a:srgbClr val="000000"/>
                </a:solidFill>
                <a:effectLst/>
                <a:latin typeface="Merriweather" panose="00000500000000000000" pitchFamily="2" charset="0"/>
              </a:rPr>
              <a:t>organised</a:t>
            </a:r>
            <a:r>
              <a:rPr lang="en-US" b="0" i="0" dirty="0">
                <a:solidFill>
                  <a:srgbClr val="000000"/>
                </a:solidFill>
                <a:effectLst/>
                <a:latin typeface="Merriweather" panose="00000500000000000000" pitchFamily="2" charset="0"/>
              </a:rPr>
              <a:t> by Young Indians and the Institute of Chartered Accountants of India.</a:t>
            </a:r>
          </a:p>
          <a:p>
            <a:endParaRPr lang="en-SG" dirty="0"/>
          </a:p>
        </p:txBody>
      </p:sp>
    </p:spTree>
    <p:extLst>
      <p:ext uri="{BB962C8B-B14F-4D97-AF65-F5344CB8AC3E}">
        <p14:creationId xmlns:p14="http://schemas.microsoft.com/office/powerpoint/2010/main" val="8119498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6EB12-244B-23FB-5D42-3663BF48F232}"/>
              </a:ext>
            </a:extLst>
          </p:cNvPr>
          <p:cNvSpPr>
            <a:spLocks noGrp="1"/>
          </p:cNvSpPr>
          <p:nvPr>
            <p:ph type="title"/>
          </p:nvPr>
        </p:nvSpPr>
        <p:spPr/>
        <p:txBody>
          <a:bodyPr>
            <a:normAutofit/>
          </a:bodyPr>
          <a:lstStyle/>
          <a:p>
            <a:pPr algn="ctr"/>
            <a:r>
              <a:rPr lang="en-SG" sz="1800" b="1" dirty="0">
                <a:hlinkClick r:id="rId2"/>
              </a:rPr>
              <a:t>https://www.republicworld.com/india-news/politics/need-to-reduce-logistics-cost-to-boost-growth-gadkari-articleshow.html</a:t>
            </a:r>
            <a:br>
              <a:rPr lang="en-SG" sz="1800" b="1" dirty="0"/>
            </a:br>
            <a:r>
              <a:rPr lang="en-SG" sz="1800" b="1" dirty="0"/>
              <a:t>Accessed on </a:t>
            </a:r>
            <a:r>
              <a:rPr lang="en-SG" sz="1800" b="1"/>
              <a:t>17 September 2022</a:t>
            </a:r>
            <a:endParaRPr lang="en-SG" sz="1800" b="1" dirty="0"/>
          </a:p>
        </p:txBody>
      </p:sp>
      <p:sp>
        <p:nvSpPr>
          <p:cNvPr id="3" name="Content Placeholder 2">
            <a:extLst>
              <a:ext uri="{FF2B5EF4-FFF2-40B4-BE49-F238E27FC236}">
                <a16:creationId xmlns:a16="http://schemas.microsoft.com/office/drawing/2014/main" id="{D31EAA37-8DA2-84D3-4457-808BED301C36}"/>
              </a:ext>
            </a:extLst>
          </p:cNvPr>
          <p:cNvSpPr>
            <a:spLocks noGrp="1"/>
          </p:cNvSpPr>
          <p:nvPr>
            <p:ph idx="1"/>
          </p:nvPr>
        </p:nvSpPr>
        <p:spPr/>
        <p:txBody>
          <a:bodyPr>
            <a:normAutofit fontScale="85000" lnSpcReduction="20000"/>
          </a:bodyPr>
          <a:lstStyle/>
          <a:p>
            <a:pPr algn="l"/>
            <a:r>
              <a:rPr lang="en-US" b="0" i="0" dirty="0">
                <a:solidFill>
                  <a:srgbClr val="000000"/>
                </a:solidFill>
                <a:effectLst/>
                <a:latin typeface="Merriweather" panose="00000500000000000000" pitchFamily="2" charset="0"/>
              </a:rPr>
              <a:t>Logistics cost in India as a percentage of GDP is 16 per cent, which is very high, he said, adding that it is ten per cent in China, and nearly eight per cent in the US and Europe.</a:t>
            </a:r>
          </a:p>
          <a:p>
            <a:pPr algn="l"/>
            <a:r>
              <a:rPr lang="en-US" b="0" i="0" dirty="0">
                <a:solidFill>
                  <a:srgbClr val="000000"/>
                </a:solidFill>
                <a:effectLst/>
                <a:latin typeface="Merriweather" panose="00000500000000000000" pitchFamily="2" charset="0"/>
              </a:rPr>
              <a:t>Gadkari, the minister of road transport and highways, said the Prime Minister </a:t>
            </a:r>
            <a:r>
              <a:rPr lang="en-US" b="0" i="0" dirty="0" err="1">
                <a:solidFill>
                  <a:srgbClr val="000000"/>
                </a:solidFill>
                <a:effectLst/>
                <a:latin typeface="Merriweather" panose="00000500000000000000" pitchFamily="2" charset="0"/>
              </a:rPr>
              <a:t>Gati</a:t>
            </a:r>
            <a:r>
              <a:rPr lang="en-US" b="0" i="0" dirty="0">
                <a:solidFill>
                  <a:srgbClr val="000000"/>
                </a:solidFill>
                <a:effectLst/>
                <a:latin typeface="Merriweather" panose="00000500000000000000" pitchFamily="2" charset="0"/>
              </a:rPr>
              <a:t> Shakti </a:t>
            </a:r>
            <a:r>
              <a:rPr lang="en-US" b="0" i="0" dirty="0" err="1">
                <a:solidFill>
                  <a:srgbClr val="000000"/>
                </a:solidFill>
                <a:effectLst/>
                <a:latin typeface="Merriweather" panose="00000500000000000000" pitchFamily="2" charset="0"/>
              </a:rPr>
              <a:t>programme</a:t>
            </a:r>
            <a:r>
              <a:rPr lang="en-US" b="0" i="0" dirty="0">
                <a:solidFill>
                  <a:srgbClr val="000000"/>
                </a:solidFill>
                <a:effectLst/>
                <a:latin typeface="Merriweather" panose="00000500000000000000" pitchFamily="2" charset="0"/>
              </a:rPr>
              <a:t> will help in coordination among various departments, and a common right of way will be developed.</a:t>
            </a:r>
          </a:p>
          <a:p>
            <a:pPr algn="l"/>
            <a:r>
              <a:rPr lang="en-US" b="0" i="0" dirty="0">
                <a:solidFill>
                  <a:srgbClr val="000000"/>
                </a:solidFill>
                <a:effectLst/>
                <a:latin typeface="Merriweather" panose="00000500000000000000" pitchFamily="2" charset="0"/>
              </a:rPr>
              <a:t>"There is a need to connect rail and road transport with the waterways," Gadkari said.</a:t>
            </a:r>
          </a:p>
          <a:p>
            <a:pPr algn="l"/>
            <a:r>
              <a:rPr lang="en-US" b="0" i="0" dirty="0">
                <a:solidFill>
                  <a:srgbClr val="000000"/>
                </a:solidFill>
                <a:effectLst/>
                <a:latin typeface="Merriweather" panose="00000500000000000000" pitchFamily="2" charset="0"/>
              </a:rPr>
              <a:t>More use of sustainable fuel, such as bio-diesel, bio-CNG, will help substitute imports of petrol and diesel, he said.</a:t>
            </a:r>
          </a:p>
          <a:p>
            <a:pPr algn="l"/>
            <a:r>
              <a:rPr lang="en-US" b="0" i="0" dirty="0">
                <a:solidFill>
                  <a:srgbClr val="000000"/>
                </a:solidFill>
                <a:effectLst/>
                <a:latin typeface="Merriweather" panose="00000500000000000000" pitchFamily="2" charset="0"/>
              </a:rPr>
              <a:t>He also stressed on the need for more cultivation of sugarcane and bamboo for production of cost-effective fuels like ethanol and bio-ethanol, Gadkari said, adding that the move will curb pollution.</a:t>
            </a:r>
          </a:p>
          <a:p>
            <a:endParaRPr lang="en-SG" dirty="0"/>
          </a:p>
        </p:txBody>
      </p:sp>
    </p:spTree>
    <p:extLst>
      <p:ext uri="{BB962C8B-B14F-4D97-AF65-F5344CB8AC3E}">
        <p14:creationId xmlns:p14="http://schemas.microsoft.com/office/powerpoint/2010/main" val="26072147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82ACD-9725-40EE-EB09-71376ACE5957}"/>
              </a:ext>
            </a:extLst>
          </p:cNvPr>
          <p:cNvSpPr>
            <a:spLocks noGrp="1"/>
          </p:cNvSpPr>
          <p:nvPr>
            <p:ph type="title"/>
          </p:nvPr>
        </p:nvSpPr>
        <p:spPr/>
        <p:txBody>
          <a:bodyPr>
            <a:normAutofit/>
          </a:bodyPr>
          <a:lstStyle/>
          <a:p>
            <a:pPr algn="ctr"/>
            <a:r>
              <a:rPr lang="en-SG" sz="2000" b="1" dirty="0"/>
              <a:t>Lifestyle Choices</a:t>
            </a:r>
          </a:p>
        </p:txBody>
      </p:sp>
      <p:sp>
        <p:nvSpPr>
          <p:cNvPr id="3" name="Content Placeholder 2">
            <a:extLst>
              <a:ext uri="{FF2B5EF4-FFF2-40B4-BE49-F238E27FC236}">
                <a16:creationId xmlns:a16="http://schemas.microsoft.com/office/drawing/2014/main" id="{600D6D00-B01D-07D3-DAF8-41CDA16AABFE}"/>
              </a:ext>
            </a:extLst>
          </p:cNvPr>
          <p:cNvSpPr>
            <a:spLocks noGrp="1"/>
          </p:cNvSpPr>
          <p:nvPr>
            <p:ph idx="1"/>
          </p:nvPr>
        </p:nvSpPr>
        <p:spPr/>
        <p:txBody>
          <a:bodyPr/>
          <a:lstStyle/>
          <a:p>
            <a:r>
              <a:rPr lang="en-US" b="0" i="0" dirty="0">
                <a:solidFill>
                  <a:srgbClr val="0F1419"/>
                </a:solidFill>
                <a:effectLst/>
                <a:latin typeface="TwitterChirp"/>
              </a:rPr>
              <a:t>What it costs to transport one Metric Ton of cargo, one KM? </a:t>
            </a:r>
          </a:p>
          <a:p>
            <a:r>
              <a:rPr lang="en-US" b="0" i="0" dirty="0">
                <a:solidFill>
                  <a:srgbClr val="0F1419"/>
                </a:solidFill>
                <a:effectLst/>
                <a:latin typeface="TwitterChirp"/>
              </a:rPr>
              <a:t>₹1.6 in railways. </a:t>
            </a:r>
          </a:p>
          <a:p>
            <a:r>
              <a:rPr lang="en-US" b="0" i="0" dirty="0">
                <a:solidFill>
                  <a:srgbClr val="0F1419"/>
                </a:solidFill>
                <a:effectLst/>
                <a:latin typeface="TwitterChirp"/>
              </a:rPr>
              <a:t>₹2 in waterways. </a:t>
            </a:r>
          </a:p>
          <a:p>
            <a:r>
              <a:rPr lang="en-US" b="0" i="0" dirty="0">
                <a:solidFill>
                  <a:srgbClr val="0F1419"/>
                </a:solidFill>
                <a:effectLst/>
                <a:latin typeface="TwitterChirp"/>
              </a:rPr>
              <a:t>₹3.6 in highways. </a:t>
            </a:r>
          </a:p>
          <a:p>
            <a:r>
              <a:rPr lang="en-US" b="0" i="0">
                <a:solidFill>
                  <a:srgbClr val="0F1419"/>
                </a:solidFill>
                <a:effectLst/>
                <a:latin typeface="TwitterChirp"/>
              </a:rPr>
              <a:t>₹</a:t>
            </a:r>
            <a:r>
              <a:rPr lang="en-US" b="0" i="0" dirty="0">
                <a:solidFill>
                  <a:srgbClr val="0F1419"/>
                </a:solidFill>
                <a:effectLst/>
                <a:latin typeface="TwitterChirp"/>
              </a:rPr>
              <a:t>18 in airways</a:t>
            </a:r>
            <a:r>
              <a:rPr lang="en-US" b="0" i="0">
                <a:solidFill>
                  <a:srgbClr val="0F1419"/>
                </a:solidFill>
                <a:effectLst/>
                <a:latin typeface="TwitterChirp"/>
              </a:rPr>
              <a:t>. </a:t>
            </a:r>
          </a:p>
          <a:p>
            <a:r>
              <a:rPr lang="en-US" b="0" i="0">
                <a:solidFill>
                  <a:srgbClr val="0F1419"/>
                </a:solidFill>
                <a:effectLst/>
                <a:latin typeface="TwitterChirp"/>
              </a:rPr>
              <a:t>And</a:t>
            </a:r>
            <a:r>
              <a:rPr lang="en-US" b="0" i="0" dirty="0">
                <a:solidFill>
                  <a:srgbClr val="0F1419"/>
                </a:solidFill>
                <a:effectLst/>
                <a:latin typeface="TwitterChirp"/>
              </a:rPr>
              <a:t>, 95% of India's merchandise trade by volume happens through its seaports. That's why PM Modi is focusing heavily on turn-around time.</a:t>
            </a:r>
            <a:endParaRPr lang="en-SG" dirty="0"/>
          </a:p>
        </p:txBody>
      </p:sp>
    </p:spTree>
    <p:extLst>
      <p:ext uri="{BB962C8B-B14F-4D97-AF65-F5344CB8AC3E}">
        <p14:creationId xmlns:p14="http://schemas.microsoft.com/office/powerpoint/2010/main" val="39112533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9255E-080A-41C9-45C1-BF33D12DCC5F}"/>
              </a:ext>
            </a:extLst>
          </p:cNvPr>
          <p:cNvSpPr>
            <a:spLocks noGrp="1"/>
          </p:cNvSpPr>
          <p:nvPr>
            <p:ph type="title"/>
          </p:nvPr>
        </p:nvSpPr>
        <p:spPr/>
        <p:txBody>
          <a:bodyPr/>
          <a:lstStyle/>
          <a:p>
            <a:endParaRPr lang="en-SG"/>
          </a:p>
        </p:txBody>
      </p:sp>
      <p:pic>
        <p:nvPicPr>
          <p:cNvPr id="1026" name="Picture 2" descr="Image">
            <a:extLst>
              <a:ext uri="{FF2B5EF4-FFF2-40B4-BE49-F238E27FC236}">
                <a16:creationId xmlns:a16="http://schemas.microsoft.com/office/drawing/2014/main" id="{72AD7114-7F47-AC4B-7DE6-B01BFCF1C65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4558" y="285226"/>
            <a:ext cx="11367082" cy="6572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99556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6873E-40D1-3CA2-8FDF-505A7DA96677}"/>
              </a:ext>
            </a:extLst>
          </p:cNvPr>
          <p:cNvSpPr>
            <a:spLocks noGrp="1"/>
          </p:cNvSpPr>
          <p:nvPr>
            <p:ph type="title"/>
          </p:nvPr>
        </p:nvSpPr>
        <p:spPr/>
        <p:txBody>
          <a:bodyPr>
            <a:normAutofit/>
          </a:bodyPr>
          <a:lstStyle/>
          <a:p>
            <a:pPr algn="ctr"/>
            <a:r>
              <a:rPr lang="en-SG" sz="2000" b="1" dirty="0"/>
              <a:t>Lifestyle Choices</a:t>
            </a:r>
            <a:endParaRPr lang="en-SG" sz="2000" dirty="0"/>
          </a:p>
        </p:txBody>
      </p:sp>
      <p:sp>
        <p:nvSpPr>
          <p:cNvPr id="3" name="Content Placeholder 2">
            <a:extLst>
              <a:ext uri="{FF2B5EF4-FFF2-40B4-BE49-F238E27FC236}">
                <a16:creationId xmlns:a16="http://schemas.microsoft.com/office/drawing/2014/main" id="{6A349462-6031-582B-B778-E2841E0A68C0}"/>
              </a:ext>
            </a:extLst>
          </p:cNvPr>
          <p:cNvSpPr>
            <a:spLocks noGrp="1"/>
          </p:cNvSpPr>
          <p:nvPr>
            <p:ph idx="1"/>
          </p:nvPr>
        </p:nvSpPr>
        <p:spPr/>
        <p:txBody>
          <a:bodyPr/>
          <a:lstStyle/>
          <a:p>
            <a:r>
              <a:rPr lang="en-US" b="0" i="0" dirty="0">
                <a:solidFill>
                  <a:srgbClr val="0F1419"/>
                </a:solidFill>
                <a:effectLst/>
                <a:latin typeface="TwitterChirp"/>
              </a:rPr>
              <a:t>UK supermarkets have removed “best before” dates on thousands of fresh food products in an effort to reduce food waste ‘Best before’ is generally a guideline for quality, taste, freshness... </a:t>
            </a:r>
            <a:r>
              <a:rPr lang="en-US" b="0" i="0">
                <a:solidFill>
                  <a:srgbClr val="0F1419"/>
                </a:solidFill>
                <a:effectLst/>
                <a:latin typeface="TwitterChirp"/>
              </a:rPr>
              <a:t>totally different to ‘use by’ dates which are about food safety</a:t>
            </a:r>
            <a:endParaRPr lang="en-SG"/>
          </a:p>
        </p:txBody>
      </p:sp>
    </p:spTree>
    <p:extLst>
      <p:ext uri="{BB962C8B-B14F-4D97-AF65-F5344CB8AC3E}">
        <p14:creationId xmlns:p14="http://schemas.microsoft.com/office/powerpoint/2010/main" val="16986201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65674-CEB8-25B7-E414-98EFEC21D588}"/>
              </a:ext>
            </a:extLst>
          </p:cNvPr>
          <p:cNvSpPr>
            <a:spLocks noGrp="1"/>
          </p:cNvSpPr>
          <p:nvPr>
            <p:ph type="title"/>
          </p:nvPr>
        </p:nvSpPr>
        <p:spPr/>
        <p:txBody>
          <a:bodyPr>
            <a:normAutofit/>
          </a:bodyPr>
          <a:lstStyle/>
          <a:p>
            <a:pPr algn="ctr"/>
            <a:r>
              <a:rPr lang="en-SG" sz="2000" dirty="0"/>
              <a:t>The Circular Economy</a:t>
            </a:r>
            <a:br>
              <a:rPr lang="en-SG" sz="2000" dirty="0"/>
            </a:br>
            <a:endParaRPr lang="en-SG" sz="2000" dirty="0"/>
          </a:p>
        </p:txBody>
      </p:sp>
      <p:sp>
        <p:nvSpPr>
          <p:cNvPr id="3" name="Content Placeholder 2">
            <a:extLst>
              <a:ext uri="{FF2B5EF4-FFF2-40B4-BE49-F238E27FC236}">
                <a16:creationId xmlns:a16="http://schemas.microsoft.com/office/drawing/2014/main" id="{EA8240AC-9D91-C620-A13F-8BB743820F09}"/>
              </a:ext>
            </a:extLst>
          </p:cNvPr>
          <p:cNvSpPr>
            <a:spLocks noGrp="1"/>
          </p:cNvSpPr>
          <p:nvPr>
            <p:ph idx="1"/>
          </p:nvPr>
        </p:nvSpPr>
        <p:spPr/>
        <p:txBody>
          <a:bodyPr>
            <a:normAutofit fontScale="92500" lnSpcReduction="10000"/>
          </a:bodyPr>
          <a:lstStyle/>
          <a:p>
            <a:endParaRPr lang="en-US" b="0" i="0" dirty="0">
              <a:solidFill>
                <a:srgbClr val="000000"/>
              </a:solidFill>
              <a:effectLst/>
              <a:latin typeface="AGaramondPro Regular"/>
            </a:endParaRPr>
          </a:p>
          <a:p>
            <a:pPr marL="0" indent="0">
              <a:buNone/>
            </a:pPr>
            <a:r>
              <a:rPr lang="en-SG" sz="2800" dirty="0">
                <a:hlinkClick r:id="rId2"/>
              </a:rPr>
              <a:t>https://theindianaffairs.com/en/what-is-circular-economy-mentioned-by-pm-narendra-modi-in-his-speech/</a:t>
            </a:r>
            <a:endParaRPr lang="en-SG" sz="2800" dirty="0"/>
          </a:p>
          <a:p>
            <a:pPr marL="0" indent="0">
              <a:buNone/>
            </a:pPr>
            <a:br>
              <a:rPr lang="en-SG" sz="2800" dirty="0"/>
            </a:br>
            <a:r>
              <a:rPr lang="en-SG" sz="2800" dirty="0"/>
              <a:t>Accessed on 23 September 2022</a:t>
            </a:r>
            <a:endParaRPr lang="en-US" dirty="0">
              <a:solidFill>
                <a:srgbClr val="000000"/>
              </a:solidFill>
              <a:latin typeface="AGaramondPro Regular"/>
            </a:endParaRPr>
          </a:p>
          <a:p>
            <a:r>
              <a:rPr lang="en-US" b="0" i="0" dirty="0">
                <a:solidFill>
                  <a:srgbClr val="000000"/>
                </a:solidFill>
                <a:effectLst/>
                <a:latin typeface="AGaramondPro Regular"/>
              </a:rPr>
              <a:t>Indian PM Narendra Modi  asked the state environment ministers to ensure the transition to a circular economy</a:t>
            </a:r>
          </a:p>
          <a:p>
            <a:r>
              <a:rPr lang="en-US" b="0" i="0" dirty="0">
                <a:solidFill>
                  <a:srgbClr val="000000"/>
                </a:solidFill>
                <a:effectLst/>
                <a:latin typeface="AGaramondPro Regular"/>
              </a:rPr>
              <a:t>The annual</a:t>
            </a:r>
            <a:r>
              <a:rPr lang="en-US" b="1" dirty="0">
                <a:solidFill>
                  <a:srgbClr val="000000"/>
                </a:solidFill>
                <a:latin typeface="AGaramondPro Regular"/>
              </a:rPr>
              <a:t> waste </a:t>
            </a:r>
            <a:r>
              <a:rPr lang="en-US" b="0" i="0" dirty="0">
                <a:solidFill>
                  <a:srgbClr val="000000"/>
                </a:solidFill>
                <a:effectLst/>
                <a:latin typeface="AGaramondPro Regular"/>
              </a:rPr>
              <a:t>generation of the country amounts to 62 million tons, and Urban India contributes more than half of it — about 42 million tons. The increase in the annual rate of </a:t>
            </a:r>
            <a:r>
              <a:rPr lang="en-US" b="1" i="0" dirty="0" err="1">
                <a:solidFill>
                  <a:srgbClr val="000000"/>
                </a:solidFill>
                <a:effectLst/>
                <a:latin typeface="AGaramondPro Regular"/>
              </a:rPr>
              <a:t>ewaste</a:t>
            </a:r>
            <a:r>
              <a:rPr lang="en-US" b="0" i="0" dirty="0" err="1">
                <a:solidFill>
                  <a:srgbClr val="000000"/>
                </a:solidFill>
                <a:effectLst/>
                <a:latin typeface="AGaramondPro Regular"/>
              </a:rPr>
              <a:t>generation</a:t>
            </a:r>
            <a:r>
              <a:rPr lang="en-US" b="0" i="0" dirty="0">
                <a:solidFill>
                  <a:srgbClr val="000000"/>
                </a:solidFill>
                <a:effectLst/>
                <a:latin typeface="AGaramondPro Regular"/>
              </a:rPr>
              <a:t> is an even bigger concern — with 10.14 lakh tons in 2019-20.</a:t>
            </a:r>
            <a:endParaRPr lang="en-SG" dirty="0"/>
          </a:p>
        </p:txBody>
      </p:sp>
    </p:spTree>
    <p:extLst>
      <p:ext uri="{BB962C8B-B14F-4D97-AF65-F5344CB8AC3E}">
        <p14:creationId xmlns:p14="http://schemas.microsoft.com/office/powerpoint/2010/main" val="1485144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D5E5B-12B4-D3F7-17BA-866378C9834D}"/>
              </a:ext>
            </a:extLst>
          </p:cNvPr>
          <p:cNvSpPr>
            <a:spLocks noGrp="1"/>
          </p:cNvSpPr>
          <p:nvPr>
            <p:ph type="title"/>
          </p:nvPr>
        </p:nvSpPr>
        <p:spPr>
          <a:xfrm>
            <a:off x="544585" y="298013"/>
            <a:ext cx="10515600" cy="1325563"/>
          </a:xfrm>
        </p:spPr>
        <p:txBody>
          <a:bodyPr>
            <a:normAutofit fontScale="90000"/>
          </a:bodyPr>
          <a:lstStyle/>
          <a:p>
            <a:pPr algn="ctr"/>
            <a:br>
              <a:rPr lang="en-SG" sz="2200" b="1" dirty="0"/>
            </a:br>
            <a:br>
              <a:rPr lang="en-SG" sz="2200" b="1" dirty="0"/>
            </a:br>
            <a:r>
              <a:rPr lang="en-SG" sz="2200" b="1" dirty="0"/>
              <a:t>The Circular Economy</a:t>
            </a:r>
            <a:br>
              <a:rPr lang="en-SG" sz="2200" b="1" dirty="0"/>
            </a:br>
            <a:r>
              <a:rPr lang="en-SG" sz="2200" b="1" dirty="0"/>
              <a:t>https://theindianaffairs.com/en/what-is-circular-economy-mentioned-by-pm-narendra-modi-in-his-speech</a:t>
            </a:r>
            <a:r>
              <a:rPr lang="en-SG" sz="2000" dirty="0"/>
              <a:t>/</a:t>
            </a:r>
            <a:br>
              <a:rPr lang="en-SG" sz="2000" dirty="0"/>
            </a:br>
            <a:r>
              <a:rPr lang="en-SG" sz="2000" dirty="0"/>
              <a:t>Accessed on 23 September 2022</a:t>
            </a:r>
          </a:p>
        </p:txBody>
      </p:sp>
      <p:pic>
        <p:nvPicPr>
          <p:cNvPr id="1026" name="Picture 2" descr="Illustration of how Circular Economy works">
            <a:extLst>
              <a:ext uri="{FF2B5EF4-FFF2-40B4-BE49-F238E27FC236}">
                <a16:creationId xmlns:a16="http://schemas.microsoft.com/office/drawing/2014/main" id="{0C66EE57-3602-F78F-F432-0C1FF2B19D9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825624"/>
            <a:ext cx="11250336" cy="5032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9998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1EF20-30A9-B1AF-B56A-8ED2851CD11A}"/>
              </a:ext>
            </a:extLst>
          </p:cNvPr>
          <p:cNvSpPr>
            <a:spLocks noGrp="1"/>
          </p:cNvSpPr>
          <p:nvPr>
            <p:ph type="title"/>
          </p:nvPr>
        </p:nvSpPr>
        <p:spPr/>
        <p:txBody>
          <a:bodyPr/>
          <a:lstStyle/>
          <a:p>
            <a:r>
              <a:rPr lang="en-US" b="0" i="0" dirty="0">
                <a:solidFill>
                  <a:srgbClr val="0F1419"/>
                </a:solidFill>
                <a:effectLst/>
                <a:latin typeface="TwitterChirp"/>
              </a:rPr>
              <a:t>We know our Fundamental Rights. We should also know our Fundamental Duties.</a:t>
            </a:r>
            <a:endParaRPr lang="en-SG" dirty="0"/>
          </a:p>
        </p:txBody>
      </p:sp>
      <p:pic>
        <p:nvPicPr>
          <p:cNvPr id="1026" name="Picture 2" descr="Image">
            <a:extLst>
              <a:ext uri="{FF2B5EF4-FFF2-40B4-BE49-F238E27FC236}">
                <a16:creationId xmlns:a16="http://schemas.microsoft.com/office/drawing/2014/main" id="{01B3F0AB-02D4-25DD-0E68-55B71F79819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9450" y="1690688"/>
            <a:ext cx="11772550" cy="5056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9036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D88A6-C4D8-9A03-123E-FD0E48ABAA4E}"/>
              </a:ext>
            </a:extLst>
          </p:cNvPr>
          <p:cNvSpPr>
            <a:spLocks noGrp="1"/>
          </p:cNvSpPr>
          <p:nvPr>
            <p:ph type="title"/>
          </p:nvPr>
        </p:nvSpPr>
        <p:spPr/>
        <p:txBody>
          <a:bodyPr>
            <a:normAutofit/>
          </a:bodyPr>
          <a:lstStyle/>
          <a:p>
            <a:pPr algn="ctr"/>
            <a:r>
              <a:rPr lang="en-US" sz="2000" b="1" dirty="0"/>
              <a:t>Select Thoughts</a:t>
            </a:r>
            <a:endParaRPr lang="en-SG" sz="2000" b="1" dirty="0"/>
          </a:p>
        </p:txBody>
      </p:sp>
      <p:sp>
        <p:nvSpPr>
          <p:cNvPr id="3" name="Content Placeholder 2">
            <a:extLst>
              <a:ext uri="{FF2B5EF4-FFF2-40B4-BE49-F238E27FC236}">
                <a16:creationId xmlns:a16="http://schemas.microsoft.com/office/drawing/2014/main" id="{6DA51D50-13D5-20F9-7A7E-E2985B41D54A}"/>
              </a:ext>
            </a:extLst>
          </p:cNvPr>
          <p:cNvSpPr>
            <a:spLocks noGrp="1"/>
          </p:cNvSpPr>
          <p:nvPr>
            <p:ph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1" u="none" strike="noStrike" cap="none" normalizeH="0" baseline="0" dirty="0">
                <a:ln>
                  <a:noFill/>
                </a:ln>
                <a:solidFill>
                  <a:schemeClr val="tx1"/>
                </a:solidFill>
                <a:effectLst/>
                <a:latin typeface="Roboto" panose="02000000000000000000" pitchFamily="2" charset="0"/>
              </a:rPr>
              <a:t>PM Modi referring to the use of science in the modern-day said, 'Science is Universal and Technology is Local.’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1" u="none" strike="noStrike" cap="none" normalizeH="0" baseline="0" dirty="0">
                <a:ln>
                  <a:noFill/>
                </a:ln>
                <a:solidFill>
                  <a:schemeClr val="tx1"/>
                </a:solidFill>
                <a:effectLst/>
                <a:latin typeface="Roboto" panose="02000000000000000000" pitchFamily="2" charset="0"/>
              </a:rPr>
              <a:t>The PM further emphasized how to make use of science and technology so that it helps us to elevate our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1" u="none" strike="noStrike" cap="none" normalizeH="0" baseline="0" dirty="0">
                <a:ln>
                  <a:noFill/>
                </a:ln>
                <a:solidFill>
                  <a:schemeClr val="tx1"/>
                </a:solidFill>
                <a:effectLst/>
                <a:latin typeface="Roboto" panose="02000000000000000000" pitchFamily="2" charset="0"/>
              </a:rPr>
              <a:t> 'ease of living.' He talked about increasing investments in house constructions, railways, airways,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1" u="none" strike="noStrike" cap="none" normalizeH="0" baseline="0" dirty="0">
                <a:ln>
                  <a:noFill/>
                </a:ln>
                <a:solidFill>
                  <a:schemeClr val="tx1"/>
                </a:solidFill>
                <a:effectLst/>
                <a:latin typeface="Roboto" panose="02000000000000000000" pitchFamily="2" charset="0"/>
              </a:rPr>
              <a:t>waterways and optical fibers and called out to the youth to give ideas for technological advancement in these areas</a:t>
            </a:r>
            <a:endParaRPr lang="en-SG" dirty="0"/>
          </a:p>
        </p:txBody>
      </p:sp>
    </p:spTree>
    <p:extLst>
      <p:ext uri="{BB962C8B-B14F-4D97-AF65-F5344CB8AC3E}">
        <p14:creationId xmlns:p14="http://schemas.microsoft.com/office/powerpoint/2010/main" val="115734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C51DE-916D-BBB9-65C0-48D1206AC68B}"/>
              </a:ext>
            </a:extLst>
          </p:cNvPr>
          <p:cNvSpPr>
            <a:spLocks noGrp="1"/>
          </p:cNvSpPr>
          <p:nvPr>
            <p:ph type="title"/>
          </p:nvPr>
        </p:nvSpPr>
        <p:spPr/>
        <p:txBody>
          <a:bodyPr/>
          <a:lstStyle/>
          <a:p>
            <a:pPr algn="ctr"/>
            <a:r>
              <a:rPr lang="en-US" sz="2000" b="1" dirty="0"/>
              <a:t>Introduction</a:t>
            </a:r>
            <a:br>
              <a:rPr lang="en-US" dirty="0"/>
            </a:br>
            <a:endParaRPr lang="en-SG" dirty="0"/>
          </a:p>
        </p:txBody>
      </p:sp>
      <p:sp>
        <p:nvSpPr>
          <p:cNvPr id="3" name="Content Placeholder 2">
            <a:extLst>
              <a:ext uri="{FF2B5EF4-FFF2-40B4-BE49-F238E27FC236}">
                <a16:creationId xmlns:a16="http://schemas.microsoft.com/office/drawing/2014/main" id="{A9071150-BEFD-BA52-02FD-E4E8D3283950}"/>
              </a:ext>
            </a:extLst>
          </p:cNvPr>
          <p:cNvSpPr>
            <a:spLocks noGrp="1"/>
          </p:cNvSpPr>
          <p:nvPr>
            <p:ph idx="1"/>
          </p:nvPr>
        </p:nvSpPr>
        <p:spPr/>
        <p:txBody>
          <a:bodyPr>
            <a:normAutofit fontScale="55000" lnSpcReduction="20000"/>
          </a:bodyPr>
          <a:lstStyle/>
          <a:p>
            <a:pPr marL="0" indent="0" algn="l">
              <a:buNone/>
            </a:pPr>
            <a:r>
              <a:rPr lang="en-US" b="0" i="0" u="none" strike="noStrike" dirty="0">
                <a:solidFill>
                  <a:srgbClr val="212121"/>
                </a:solidFill>
                <a:effectLst/>
                <a:latin typeface="PT Serif Regular"/>
                <a:hlinkClick r:id="rId2"/>
              </a:rPr>
              <a:t>https://www.livemint.com/opinion/online-views/sustainable-development-goals-how-india-and-the-world-are-doing-11664731506364.html</a:t>
            </a:r>
            <a:endParaRPr lang="en-US" b="0" i="0" u="none" strike="noStrike" dirty="0">
              <a:solidFill>
                <a:srgbClr val="212121"/>
              </a:solidFill>
              <a:effectLst/>
              <a:latin typeface="PT Serif Regular"/>
            </a:endParaRPr>
          </a:p>
          <a:p>
            <a:pPr marL="0" indent="0" algn="l">
              <a:buNone/>
            </a:pPr>
            <a:r>
              <a:rPr lang="en-US" dirty="0">
                <a:solidFill>
                  <a:srgbClr val="212121"/>
                </a:solidFill>
                <a:latin typeface="PT Serif Regular"/>
              </a:rPr>
              <a:t>Accessed 2 October 2022</a:t>
            </a:r>
          </a:p>
          <a:p>
            <a:pPr marL="0" indent="0" algn="l">
              <a:buNone/>
            </a:pPr>
            <a:r>
              <a:rPr lang="en-SG" b="1" i="0" u="none" strike="noStrike" dirty="0">
                <a:solidFill>
                  <a:srgbClr val="F7931E"/>
                </a:solidFill>
                <a:effectLst/>
                <a:latin typeface="Lato Regular" panose="020F0502020204030203" pitchFamily="34" charset="0"/>
              </a:rPr>
              <a:t>Bjorn </a:t>
            </a:r>
            <a:r>
              <a:rPr lang="en-SG" b="1" i="0" u="none" strike="noStrike" dirty="0" err="1">
                <a:solidFill>
                  <a:srgbClr val="F7931E"/>
                </a:solidFill>
                <a:effectLst/>
                <a:latin typeface="Lato Regular" panose="020F0502020204030203" pitchFamily="34" charset="0"/>
              </a:rPr>
              <a:t>Lomborg</a:t>
            </a:r>
            <a:r>
              <a:rPr lang="en-SG" b="0" i="0" dirty="0" err="1">
                <a:solidFill>
                  <a:srgbClr val="979797"/>
                </a:solidFill>
                <a:effectLst/>
                <a:latin typeface="Lato Regular" panose="020F0502020204030203" pitchFamily="34" charset="0"/>
              </a:rPr>
              <a:t>,</a:t>
            </a:r>
            <a:r>
              <a:rPr lang="en-SG" b="1" i="0" u="none" strike="noStrike" dirty="0" err="1">
                <a:solidFill>
                  <a:srgbClr val="F7931E"/>
                </a:solidFill>
                <a:effectLst/>
                <a:latin typeface="Lato Regular" panose="020F0502020204030203" pitchFamily="34" charset="0"/>
              </a:rPr>
              <a:t>Bibek</a:t>
            </a:r>
            <a:r>
              <a:rPr lang="en-SG" b="1" i="0" u="none" strike="noStrike" dirty="0">
                <a:solidFill>
                  <a:srgbClr val="F7931E"/>
                </a:solidFill>
                <a:effectLst/>
                <a:latin typeface="Lato Regular" panose="020F0502020204030203" pitchFamily="34" charset="0"/>
              </a:rPr>
              <a:t> </a:t>
            </a:r>
            <a:r>
              <a:rPr lang="en-SG" b="1" i="0" u="none" strike="noStrike" dirty="0" err="1">
                <a:solidFill>
                  <a:srgbClr val="F7931E"/>
                </a:solidFill>
                <a:effectLst/>
                <a:latin typeface="Lato Regular" panose="020F0502020204030203" pitchFamily="34" charset="0"/>
              </a:rPr>
              <a:t>Debroy</a:t>
            </a:r>
            <a:r>
              <a:rPr lang="en-SG" b="0" i="0" dirty="0" err="1">
                <a:solidFill>
                  <a:srgbClr val="979797"/>
                </a:solidFill>
                <a:effectLst/>
                <a:latin typeface="Lato Regular" panose="020F0502020204030203" pitchFamily="34" charset="0"/>
              </a:rPr>
              <a:t>,</a:t>
            </a:r>
            <a:r>
              <a:rPr lang="en-SG" b="1" i="0" u="none" strike="noStrike" dirty="0" err="1">
                <a:solidFill>
                  <a:srgbClr val="F7931E"/>
                </a:solidFill>
                <a:effectLst/>
                <a:latin typeface="Lato Regular" panose="020F0502020204030203" pitchFamily="34" charset="0"/>
              </a:rPr>
              <a:t>Aditya</a:t>
            </a:r>
            <a:r>
              <a:rPr lang="en-SG" b="1" i="0" u="none" strike="noStrike" dirty="0">
                <a:solidFill>
                  <a:srgbClr val="F7931E"/>
                </a:solidFill>
                <a:effectLst/>
                <a:latin typeface="Lato Regular" panose="020F0502020204030203" pitchFamily="34" charset="0"/>
              </a:rPr>
              <a:t> Sinha</a:t>
            </a:r>
            <a:endParaRPr lang="en-US" b="0" i="0" u="none" strike="noStrike" dirty="0">
              <a:solidFill>
                <a:srgbClr val="212121"/>
              </a:solidFill>
              <a:effectLst/>
              <a:latin typeface="PT Serif Regular"/>
            </a:endParaRPr>
          </a:p>
          <a:p>
            <a:pPr algn="l"/>
            <a:endParaRPr lang="en-US" dirty="0">
              <a:solidFill>
                <a:srgbClr val="212121"/>
              </a:solidFill>
              <a:latin typeface="PT Serif Regular"/>
            </a:endParaRPr>
          </a:p>
          <a:p>
            <a:pPr algn="l"/>
            <a:endParaRPr lang="en-US" b="0" i="0" u="none" strike="noStrike" dirty="0">
              <a:solidFill>
                <a:srgbClr val="212121"/>
              </a:solidFill>
              <a:effectLst/>
              <a:latin typeface="PT Serif Regular"/>
            </a:endParaRPr>
          </a:p>
          <a:p>
            <a:pPr algn="l"/>
            <a:r>
              <a:rPr lang="en-US" b="0" i="0" u="none" strike="noStrike" dirty="0">
                <a:solidFill>
                  <a:srgbClr val="212121"/>
                </a:solidFill>
                <a:effectLst/>
                <a:latin typeface="PT Serif Regular"/>
              </a:rPr>
              <a:t>As compared to other parts of the world, India seems to be an outlier and performs better than World Bank income groupings would suggest. While India starts out somewhat below its own lower-middle income group, it almost catches up, especially over the last four-year period before the covid pandemic, 2015-19, where India spurts with a 4-percentage point growth, compared to 3.1 for lower-middle income countries in general.</a:t>
            </a:r>
          </a:p>
          <a:p>
            <a:pPr algn="l"/>
            <a:r>
              <a:rPr lang="en-US" b="0" i="0" u="none" strike="noStrike" dirty="0">
                <a:solidFill>
                  <a:srgbClr val="212121"/>
                </a:solidFill>
                <a:effectLst/>
                <a:latin typeface="PT Serif Regular"/>
              </a:rPr>
              <a:t>On current 2015-19 trends, India is likely to overtake its lower-middle income country group before 2030. On current trends, the country is set to complete its SDGs around 2059. While this is still almost three times slower than the promise of 2030 for SDGs, it is much better than the performance of any grouping of countries by income category, or indeed the world.</a:t>
            </a:r>
          </a:p>
          <a:p>
            <a:r>
              <a:rPr lang="en-US" b="0" i="0" dirty="0">
                <a:solidFill>
                  <a:srgbClr val="212121"/>
                </a:solidFill>
                <a:effectLst/>
                <a:latin typeface="PT Serif Regular"/>
              </a:rPr>
              <a:t>The world and India ought to focus on the most effective targets first. Cost-benefit analysis can help us identify these very best promises to fulfil first.</a:t>
            </a:r>
            <a:br>
              <a:rPr lang="en-US" dirty="0"/>
            </a:br>
            <a:endParaRPr lang="en-SG" dirty="0"/>
          </a:p>
        </p:txBody>
      </p:sp>
    </p:spTree>
    <p:extLst>
      <p:ext uri="{BB962C8B-B14F-4D97-AF65-F5344CB8AC3E}">
        <p14:creationId xmlns:p14="http://schemas.microsoft.com/office/powerpoint/2010/main" val="2523555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36693-11B7-85B3-DDF2-40352607E484}"/>
              </a:ext>
            </a:extLst>
          </p:cNvPr>
          <p:cNvSpPr>
            <a:spLocks noGrp="1"/>
          </p:cNvSpPr>
          <p:nvPr>
            <p:ph type="title"/>
          </p:nvPr>
        </p:nvSpPr>
        <p:spPr/>
        <p:txBody>
          <a:bodyPr/>
          <a:lstStyle/>
          <a:p>
            <a:pPr algn="ctr"/>
            <a:r>
              <a:rPr lang="en-US" sz="2000" b="1" dirty="0"/>
              <a:t>Introduction</a:t>
            </a:r>
            <a:br>
              <a:rPr lang="en-US" dirty="0"/>
            </a:br>
            <a:endParaRPr lang="en-SG" dirty="0"/>
          </a:p>
        </p:txBody>
      </p:sp>
      <p:pic>
        <p:nvPicPr>
          <p:cNvPr id="1026" name="Picture 2" descr="Four states account for a bulk of the shortfall in 175 GW renewable energy target: Report">
            <a:extLst>
              <a:ext uri="{FF2B5EF4-FFF2-40B4-BE49-F238E27FC236}">
                <a16:creationId xmlns:a16="http://schemas.microsoft.com/office/drawing/2014/main" id="{F64B11A9-8DC0-6AEB-701A-74031056A02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5284" y="1877109"/>
            <a:ext cx="11409027" cy="5094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9471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C37DE-2386-ED2B-2E8F-9B2F561B4E05}"/>
              </a:ext>
            </a:extLst>
          </p:cNvPr>
          <p:cNvSpPr>
            <a:spLocks noGrp="1"/>
          </p:cNvSpPr>
          <p:nvPr>
            <p:ph type="title"/>
          </p:nvPr>
        </p:nvSpPr>
        <p:spPr/>
        <p:txBody>
          <a:bodyPr>
            <a:normAutofit/>
          </a:bodyPr>
          <a:lstStyle/>
          <a:p>
            <a:pPr algn="ctr"/>
            <a:r>
              <a:rPr lang="en-SG" sz="2000" b="1" dirty="0"/>
              <a:t>A Contrary View on Climate Change</a:t>
            </a:r>
            <a:br>
              <a:rPr lang="en-SG" sz="2000" b="1" dirty="0"/>
            </a:br>
            <a:r>
              <a:rPr lang="en-SG" sz="2000" b="1" dirty="0"/>
              <a:t>by</a:t>
            </a:r>
            <a:br>
              <a:rPr lang="en-SG" sz="2000" b="1" dirty="0"/>
            </a:br>
            <a:r>
              <a:rPr lang="en-SG" sz="1800" b="1" i="0" dirty="0">
                <a:solidFill>
                  <a:srgbClr val="0F1419"/>
                </a:solidFill>
                <a:effectLst/>
                <a:latin typeface="TwitterChirp"/>
              </a:rPr>
              <a:t>Michael </a:t>
            </a:r>
            <a:r>
              <a:rPr lang="en-SG" sz="1800" b="1" i="0" dirty="0" err="1">
                <a:solidFill>
                  <a:srgbClr val="0F1419"/>
                </a:solidFill>
                <a:effectLst/>
                <a:latin typeface="TwitterChirp"/>
              </a:rPr>
              <a:t>Shellenberger</a:t>
            </a:r>
            <a:endParaRPr lang="en-SG" sz="1800" b="1" dirty="0"/>
          </a:p>
        </p:txBody>
      </p:sp>
      <p:sp>
        <p:nvSpPr>
          <p:cNvPr id="3" name="Content Placeholder 2">
            <a:extLst>
              <a:ext uri="{FF2B5EF4-FFF2-40B4-BE49-F238E27FC236}">
                <a16:creationId xmlns:a16="http://schemas.microsoft.com/office/drawing/2014/main" id="{13561374-01A0-790A-C86B-0698662C219F}"/>
              </a:ext>
            </a:extLst>
          </p:cNvPr>
          <p:cNvSpPr>
            <a:spLocks noGrp="1"/>
          </p:cNvSpPr>
          <p:nvPr>
            <p:ph idx="1"/>
          </p:nvPr>
        </p:nvSpPr>
        <p:spPr/>
        <p:txBody>
          <a:bodyPr/>
          <a:lstStyle/>
          <a:p>
            <a:r>
              <a:rPr lang="en-US" b="0" i="0" dirty="0">
                <a:solidFill>
                  <a:srgbClr val="0F1419"/>
                </a:solidFill>
                <a:effectLst/>
                <a:latin typeface="TwitterChirp"/>
              </a:rPr>
              <a:t>Many believe climate change will make humans extinct, but there isn't a single apocalyptic scenario in the reports by the UN Intergovernmental Panel on Climate Change. Now, the data make clear that weather-related disasters are actually going down.</a:t>
            </a:r>
          </a:p>
          <a:p>
            <a:pPr marL="0" indent="0">
              <a:buNone/>
            </a:pPr>
            <a:r>
              <a:rPr lang="en-US" dirty="0">
                <a:solidFill>
                  <a:srgbClr val="0F1419"/>
                </a:solidFill>
                <a:latin typeface="TwitterChirp"/>
              </a:rPr>
              <a:t>Detailed analysis in</a:t>
            </a:r>
          </a:p>
          <a:p>
            <a:r>
              <a:rPr lang="en-US" b="0" i="0" dirty="0">
                <a:solidFill>
                  <a:srgbClr val="0F1419"/>
                </a:solidFill>
                <a:effectLst/>
                <a:latin typeface="TwitterChirp"/>
                <a:hlinkClick r:id="rId2"/>
              </a:rPr>
              <a:t>https://environmentalprogress.org/the-case-against-environmental-alarmism</a:t>
            </a:r>
            <a:endParaRPr lang="en-US" b="0" i="0" dirty="0">
              <a:solidFill>
                <a:srgbClr val="0F1419"/>
              </a:solidFill>
              <a:effectLst/>
              <a:latin typeface="TwitterChirp"/>
            </a:endParaRPr>
          </a:p>
          <a:p>
            <a:r>
              <a:rPr lang="en-US" dirty="0">
                <a:solidFill>
                  <a:srgbClr val="0F1419"/>
                </a:solidFill>
                <a:latin typeface="TwitterChirp"/>
              </a:rPr>
              <a:t>Accessed on 10 September 2022</a:t>
            </a:r>
            <a:endParaRPr lang="en-US" b="0" i="0" dirty="0">
              <a:solidFill>
                <a:srgbClr val="0F1419"/>
              </a:solidFill>
              <a:effectLst/>
              <a:latin typeface="TwitterChirp"/>
            </a:endParaRPr>
          </a:p>
          <a:p>
            <a:endParaRPr lang="en-US" b="0" i="0" dirty="0">
              <a:solidFill>
                <a:srgbClr val="0F1419"/>
              </a:solidFill>
              <a:effectLst/>
              <a:latin typeface="TwitterChirp"/>
            </a:endParaRPr>
          </a:p>
          <a:p>
            <a:endParaRPr lang="en-SG" dirty="0"/>
          </a:p>
        </p:txBody>
      </p:sp>
    </p:spTree>
    <p:extLst>
      <p:ext uri="{BB962C8B-B14F-4D97-AF65-F5344CB8AC3E}">
        <p14:creationId xmlns:p14="http://schemas.microsoft.com/office/powerpoint/2010/main" val="2583547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0105C-EC41-5D6B-C3BF-4E13A9C97C0E}"/>
              </a:ext>
            </a:extLst>
          </p:cNvPr>
          <p:cNvSpPr>
            <a:spLocks noGrp="1"/>
          </p:cNvSpPr>
          <p:nvPr>
            <p:ph type="title"/>
          </p:nvPr>
        </p:nvSpPr>
        <p:spPr>
          <a:xfrm>
            <a:off x="838200" y="155197"/>
            <a:ext cx="10515600" cy="1535492"/>
          </a:xfrm>
        </p:spPr>
        <p:txBody>
          <a:bodyPr>
            <a:normAutofit/>
          </a:bodyPr>
          <a:lstStyle/>
          <a:p>
            <a:pPr algn="ctr"/>
            <a:r>
              <a:rPr lang="en-SG" sz="2200" b="1" dirty="0"/>
              <a:t>A Contrary View on Climate Change</a:t>
            </a:r>
            <a:br>
              <a:rPr lang="en-SG" sz="2200" b="1" dirty="0"/>
            </a:br>
            <a:r>
              <a:rPr lang="en-SG" sz="2200" b="1" dirty="0"/>
              <a:t>by</a:t>
            </a:r>
            <a:br>
              <a:rPr lang="en-SG" sz="2200" b="1" dirty="0"/>
            </a:br>
            <a:r>
              <a:rPr lang="en-SG" sz="2000" b="1" i="0" dirty="0">
                <a:solidFill>
                  <a:srgbClr val="0F1419"/>
                </a:solidFill>
                <a:effectLst/>
                <a:latin typeface="TwitterChirp"/>
              </a:rPr>
              <a:t>Michael </a:t>
            </a:r>
            <a:r>
              <a:rPr lang="en-SG" sz="2000" b="1" i="0" dirty="0" err="1">
                <a:solidFill>
                  <a:srgbClr val="0F1419"/>
                </a:solidFill>
                <a:effectLst/>
                <a:latin typeface="TwitterChirp"/>
              </a:rPr>
              <a:t>Shellenberger</a:t>
            </a:r>
            <a:endParaRPr lang="en-SG" sz="2000" dirty="0"/>
          </a:p>
        </p:txBody>
      </p:sp>
      <p:pic>
        <p:nvPicPr>
          <p:cNvPr id="1026" name="Picture 2" descr="Image">
            <a:extLst>
              <a:ext uri="{FF2B5EF4-FFF2-40B4-BE49-F238E27FC236}">
                <a16:creationId xmlns:a16="http://schemas.microsoft.com/office/drawing/2014/main" id="{61CBFE3C-79ED-D720-83FC-199A0629E71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6145" y="1350628"/>
            <a:ext cx="10732665" cy="5352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03779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1699</TotalTime>
  <Words>2724</Words>
  <Application>Microsoft Office PowerPoint</Application>
  <PresentationFormat>Widescreen</PresentationFormat>
  <Paragraphs>141</Paragraphs>
  <Slides>37</Slides>
  <Notes>0</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37</vt:i4>
      </vt:variant>
    </vt:vector>
  </HeadingPairs>
  <TitlesOfParts>
    <vt:vector size="55" baseType="lpstr">
      <vt:lpstr>AGaramondPro Regular</vt:lpstr>
      <vt:lpstr>Arial</vt:lpstr>
      <vt:lpstr>Arial</vt:lpstr>
      <vt:lpstr>Calibri</vt:lpstr>
      <vt:lpstr>Calibri Light</vt:lpstr>
      <vt:lpstr>Faustina</vt:lpstr>
      <vt:lpstr>inherit</vt:lpstr>
      <vt:lpstr>Lato Regular</vt:lpstr>
      <vt:lpstr>McKinsey Sans</vt:lpstr>
      <vt:lpstr>Merriweather</vt:lpstr>
      <vt:lpstr>Montserrat</vt:lpstr>
      <vt:lpstr>Noto Serif</vt:lpstr>
      <vt:lpstr>Open Sans</vt:lpstr>
      <vt:lpstr>Playfair Display</vt:lpstr>
      <vt:lpstr>PT Serif Regular</vt:lpstr>
      <vt:lpstr>Roboto</vt:lpstr>
      <vt:lpstr>TwitterChirp</vt:lpstr>
      <vt:lpstr>Office Theme</vt:lpstr>
      <vt:lpstr>Energy-Water-Food Nexus: Select Observations</vt:lpstr>
      <vt:lpstr>     Introduction  </vt:lpstr>
      <vt:lpstr>Select Thoughts</vt:lpstr>
      <vt:lpstr>We know our Fundamental Rights. We should also know our Fundamental Duties.</vt:lpstr>
      <vt:lpstr>Select Thoughts</vt:lpstr>
      <vt:lpstr>Introduction </vt:lpstr>
      <vt:lpstr>Introduction </vt:lpstr>
      <vt:lpstr>A Contrary View on Climate Change by Michael Shellenberger</vt:lpstr>
      <vt:lpstr>A Contrary View on Climate Change by Michael Shellenberger</vt:lpstr>
      <vt:lpstr>PowerPoint Presentation</vt:lpstr>
      <vt:lpstr>A Contrary View on Climate Change by Michael Shellenberger</vt:lpstr>
      <vt:lpstr>A Contrary View on Climate Change by Michael Shellenberger</vt:lpstr>
      <vt:lpstr>A Contrary View on Climate Change by Michael Shellenberger</vt:lpstr>
      <vt:lpstr>PowerPoint Presentation</vt:lpstr>
      <vt:lpstr>A Contrary View on Climate Change by Michael Shellenberger</vt:lpstr>
      <vt:lpstr>PowerPoint Presentation</vt:lpstr>
      <vt:lpstr>A Contrary View on Climate Change by Michael Shellenberger</vt:lpstr>
      <vt:lpstr>A Contrary View on Climate Change by Michael Shellenberger</vt:lpstr>
      <vt:lpstr>https://www.mckinsey.com/industries/consumer-packaged-goods/our-insights/reducing-food-loss-what-grocery-retailers-and-manufacturers-can-do?stcr=D7CA47E8203F4E0E81FB35FE755B7869&amp;cid=other-eml-alt-mip-mck&amp;hlkid=7a412f46ce0544f9a2a9d718a84ab956&amp;hctky=1174219&amp;hdpid=193199b7-dedd-413c-9642-74bf69cf11a8   ACCESSED ON 7 September 2022</vt:lpstr>
      <vt:lpstr>Implications from the Contrary view</vt:lpstr>
      <vt:lpstr>PowerPoint Presentation</vt:lpstr>
      <vt:lpstr>Minhaz Merchant</vt:lpstr>
      <vt:lpstr>PowerPoint Presentation</vt:lpstr>
      <vt:lpstr>Lifestyle Choices</vt:lpstr>
      <vt:lpstr> Lifestyle Choices https://www.wionews.com/videos/meat-ads-to-be-banned-from-public-spaces-netherlands-to-go-meat-free-513699 accessed on 7 September 20022</vt:lpstr>
      <vt:lpstr>    Lifestyle choices  </vt:lpstr>
      <vt:lpstr>Lifestyle Choices</vt:lpstr>
      <vt:lpstr>Lifestyle Choices</vt:lpstr>
      <vt:lpstr>PowerPoint Presentation</vt:lpstr>
      <vt:lpstr>Lifestyle Choices</vt:lpstr>
      <vt:lpstr>Lifestyle Choices</vt:lpstr>
      <vt:lpstr>https://www.republicworld.com/india-news/politics/need-to-reduce-logistics-cost-to-boost-growth-gadkari-articleshow.html Accessed on 17 September 2022</vt:lpstr>
      <vt:lpstr>Lifestyle Choices</vt:lpstr>
      <vt:lpstr>PowerPoint Presentation</vt:lpstr>
      <vt:lpstr>Lifestyle Choices</vt:lpstr>
      <vt:lpstr>The Circular Economy </vt:lpstr>
      <vt:lpstr>  The Circular Economy https://theindianaffairs.com/en/what-is-circular-economy-mentioned-by-pm-narendra-modi-in-his-speech/ Accessed on 23 September 2022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NCCSD Meet October 7 2022</dc:title>
  <dc:creator>Mukul Asher</dc:creator>
  <cp:lastModifiedBy>Mukul Asher</cp:lastModifiedBy>
  <cp:revision>25</cp:revision>
  <dcterms:created xsi:type="dcterms:W3CDTF">2022-09-05T14:51:57Z</dcterms:created>
  <dcterms:modified xsi:type="dcterms:W3CDTF">2022-10-05T14:33:15Z</dcterms:modified>
</cp:coreProperties>
</file>